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03" r:id="rId3"/>
    <p:sldId id="279" r:id="rId4"/>
    <p:sldId id="348" r:id="rId5"/>
    <p:sldId id="280" r:id="rId6"/>
    <p:sldId id="352" r:id="rId7"/>
    <p:sldId id="258" r:id="rId8"/>
    <p:sldId id="304" r:id="rId9"/>
    <p:sldId id="309" r:id="rId10"/>
    <p:sldId id="306" r:id="rId11"/>
    <p:sldId id="325" r:id="rId12"/>
    <p:sldId id="307" r:id="rId13"/>
    <p:sldId id="326" r:id="rId14"/>
    <p:sldId id="308" r:id="rId15"/>
    <p:sldId id="327" r:id="rId16"/>
    <p:sldId id="347" r:id="rId17"/>
    <p:sldId id="331" r:id="rId18"/>
    <p:sldId id="315" r:id="rId19"/>
    <p:sldId id="316" r:id="rId20"/>
    <p:sldId id="319" r:id="rId21"/>
    <p:sldId id="317" r:id="rId22"/>
    <p:sldId id="328" r:id="rId23"/>
    <p:sldId id="329" r:id="rId24"/>
    <p:sldId id="330" r:id="rId25"/>
    <p:sldId id="320" r:id="rId26"/>
    <p:sldId id="322" r:id="rId27"/>
    <p:sldId id="321" r:id="rId28"/>
    <p:sldId id="324" r:id="rId29"/>
    <p:sldId id="346" r:id="rId30"/>
    <p:sldId id="289" r:id="rId31"/>
    <p:sldId id="332" r:id="rId32"/>
    <p:sldId id="333" r:id="rId33"/>
    <p:sldId id="336" r:id="rId34"/>
    <p:sldId id="337" r:id="rId35"/>
    <p:sldId id="334" r:id="rId36"/>
    <p:sldId id="349" r:id="rId37"/>
    <p:sldId id="290" r:id="rId38"/>
    <p:sldId id="338" r:id="rId39"/>
    <p:sldId id="339" r:id="rId40"/>
    <p:sldId id="350" r:id="rId41"/>
    <p:sldId id="351" r:id="rId42"/>
    <p:sldId id="344" r:id="rId43"/>
    <p:sldId id="291" r:id="rId44"/>
    <p:sldId id="340" r:id="rId45"/>
    <p:sldId id="341" r:id="rId46"/>
    <p:sldId id="343" r:id="rId47"/>
    <p:sldId id="342" r:id="rId48"/>
    <p:sldId id="302" r:id="rId49"/>
    <p:sldId id="293" r:id="rId50"/>
    <p:sldId id="300" r:id="rId51"/>
    <p:sldId id="301" r:id="rId52"/>
    <p:sldId id="299" r:id="rId53"/>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533"/>
    <a:srgbClr val="073F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601" autoAdjust="0"/>
  </p:normalViewPr>
  <p:slideViewPr>
    <p:cSldViewPr snapToGrid="0">
      <p:cViewPr varScale="1">
        <p:scale>
          <a:sx n="53" d="100"/>
          <a:sy n="53" d="100"/>
        </p:scale>
        <p:origin x="1068" y="48"/>
      </p:cViewPr>
      <p:guideLst/>
    </p:cSldViewPr>
  </p:slideViewPr>
  <p:outlineViewPr>
    <p:cViewPr>
      <p:scale>
        <a:sx n="33" d="100"/>
        <a:sy n="33" d="100"/>
      </p:scale>
      <p:origin x="0" y="-9744"/>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D1430-20EF-4AEF-BC30-4A54E38282D5}" type="datetimeFigureOut">
              <a:rPr lang="en-BE" smtClean="0"/>
              <a:t>18/12/2024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1663A-AB50-4A66-AAD1-A0C48C0BE406}" type="slidenum">
              <a:rPr lang="en-BE" smtClean="0"/>
              <a:t>‹#›</a:t>
            </a:fld>
            <a:endParaRPr lang="en-BE"/>
          </a:p>
        </p:txBody>
      </p:sp>
    </p:spTree>
    <p:extLst>
      <p:ext uri="{BB962C8B-B14F-4D97-AF65-F5344CB8AC3E}">
        <p14:creationId xmlns:p14="http://schemas.microsoft.com/office/powerpoint/2010/main" val="324240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34E1663A-AB50-4A66-AAD1-A0C48C0BE406}" type="slidenum">
              <a:rPr lang="en-BE" smtClean="0"/>
              <a:t>5</a:t>
            </a:fld>
            <a:endParaRPr lang="en-BE"/>
          </a:p>
        </p:txBody>
      </p:sp>
    </p:spTree>
    <p:extLst>
      <p:ext uri="{BB962C8B-B14F-4D97-AF65-F5344CB8AC3E}">
        <p14:creationId xmlns:p14="http://schemas.microsoft.com/office/powerpoint/2010/main" val="66131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4E1663A-AB50-4A66-AAD1-A0C48C0BE406}" type="slidenum">
              <a:rPr lang="en-BE" smtClean="0"/>
              <a:t>16</a:t>
            </a:fld>
            <a:endParaRPr lang="en-BE"/>
          </a:p>
        </p:txBody>
      </p:sp>
    </p:spTree>
    <p:extLst>
      <p:ext uri="{BB962C8B-B14F-4D97-AF65-F5344CB8AC3E}">
        <p14:creationId xmlns:p14="http://schemas.microsoft.com/office/powerpoint/2010/main" val="405699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https://forms.office.com/r/nRX5QVE0xa</a:t>
            </a:r>
            <a:endParaRPr lang="en-BE" dirty="0"/>
          </a:p>
        </p:txBody>
      </p:sp>
      <p:sp>
        <p:nvSpPr>
          <p:cNvPr id="4" name="Slide Number Placeholder 3"/>
          <p:cNvSpPr>
            <a:spLocks noGrp="1"/>
          </p:cNvSpPr>
          <p:nvPr>
            <p:ph type="sldNum" sz="quarter" idx="5"/>
          </p:nvPr>
        </p:nvSpPr>
        <p:spPr/>
        <p:txBody>
          <a:bodyPr/>
          <a:lstStyle/>
          <a:p>
            <a:fld id="{34E1663A-AB50-4A66-AAD1-A0C48C0BE406}" type="slidenum">
              <a:rPr lang="en-BE" smtClean="0"/>
              <a:t>48</a:t>
            </a:fld>
            <a:endParaRPr lang="en-BE"/>
          </a:p>
        </p:txBody>
      </p:sp>
    </p:spTree>
    <p:extLst>
      <p:ext uri="{BB962C8B-B14F-4D97-AF65-F5344CB8AC3E}">
        <p14:creationId xmlns:p14="http://schemas.microsoft.com/office/powerpoint/2010/main" val="19878643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sebastien@simplyflow.be"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73F56"/>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CEE96CD2-EA5A-48AA-9222-F0D922B2FA25}"/>
              </a:ext>
            </a:extLst>
          </p:cNvPr>
          <p:cNvPicPr>
            <a:picLocks noChangeAspect="1"/>
          </p:cNvPicPr>
          <p:nvPr/>
        </p:nvPicPr>
        <p:blipFill rotWithShape="1">
          <a:blip r:embed="rId2">
            <a:duotone>
              <a:prstClr val="black"/>
              <a:schemeClr val="accent5">
                <a:tint val="45000"/>
                <a:satMod val="400000"/>
              </a:schemeClr>
            </a:duotone>
            <a:alphaModFix amt="50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r="32612" b="24403"/>
          <a:stretch/>
        </p:blipFill>
        <p:spPr>
          <a:xfrm>
            <a:off x="4296225" y="2039905"/>
            <a:ext cx="7878790" cy="4818096"/>
          </a:xfrm>
          <a:prstGeom prst="rect">
            <a:avLst/>
          </a:prstGeom>
        </p:spPr>
      </p:pic>
      <p:sp>
        <p:nvSpPr>
          <p:cNvPr id="2" name="Title 1">
            <a:extLst>
              <a:ext uri="{FF2B5EF4-FFF2-40B4-BE49-F238E27FC236}">
                <a16:creationId xmlns:a16="http://schemas.microsoft.com/office/drawing/2014/main" id="{835ED3B4-9E5E-444C-8CC0-468ADF65C3AF}"/>
              </a:ext>
            </a:extLst>
          </p:cNvPr>
          <p:cNvSpPr>
            <a:spLocks noGrp="1"/>
          </p:cNvSpPr>
          <p:nvPr>
            <p:ph type="ctrTitle" hasCustomPrompt="1"/>
          </p:nvPr>
        </p:nvSpPr>
        <p:spPr>
          <a:xfrm>
            <a:off x="291600" y="846889"/>
            <a:ext cx="3747000" cy="424732"/>
          </a:xfrm>
          <a:noFill/>
        </p:spPr>
        <p:txBody>
          <a:bodyPr wrap="square" rtlCol="0">
            <a:spAutoFit/>
          </a:bodyPr>
          <a:lstStyle>
            <a:lvl1pPr algn="l">
              <a:defRPr lang="en-US" sz="2400" b="0" i="0" u="none" strike="noStrike" baseline="0" dirty="0">
                <a:solidFill>
                  <a:schemeClr val="bg1"/>
                </a:solidFill>
                <a:latin typeface="Adrianna-Regular" panose="02000505040000020004" pitchFamily="50" charset="0"/>
                <a:ea typeface="+mn-ea"/>
                <a:cs typeface="+mn-cs"/>
              </a:defRPr>
            </a:lvl1pPr>
          </a:lstStyle>
          <a:p>
            <a:pPr marL="0" lvl="0"/>
            <a:r>
              <a:rPr lang="en-US" dirty="0"/>
              <a:t>MASTER TITLE</a:t>
            </a:r>
          </a:p>
        </p:txBody>
      </p:sp>
      <p:sp>
        <p:nvSpPr>
          <p:cNvPr id="3" name="Subtitle 2">
            <a:extLst>
              <a:ext uri="{FF2B5EF4-FFF2-40B4-BE49-F238E27FC236}">
                <a16:creationId xmlns:a16="http://schemas.microsoft.com/office/drawing/2014/main" id="{3CB746D4-9CDD-4A88-9DD5-31F7C6808804}"/>
              </a:ext>
            </a:extLst>
          </p:cNvPr>
          <p:cNvSpPr>
            <a:spLocks noGrp="1"/>
          </p:cNvSpPr>
          <p:nvPr>
            <p:ph type="subTitle" idx="1" hasCustomPrompt="1"/>
          </p:nvPr>
        </p:nvSpPr>
        <p:spPr>
          <a:xfrm>
            <a:off x="291600" y="1356701"/>
            <a:ext cx="2057400" cy="286232"/>
          </a:xfrm>
          <a:noFill/>
        </p:spPr>
        <p:txBody>
          <a:bodyPr wrap="square" rtlCol="0">
            <a:spAutoFit/>
          </a:bodyPr>
          <a:lstStyle>
            <a:lvl1pPr marL="0" indent="0" algn="l">
              <a:buNone/>
              <a:defRPr lang="en-US" sz="1400" dirty="0">
                <a:solidFill>
                  <a:schemeClr val="bg1"/>
                </a:solidFill>
                <a:latin typeface="Adrianna Light" panose="020007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a:r>
              <a:rPr lang="en-US" dirty="0"/>
              <a:t>Month Year</a:t>
            </a:r>
          </a:p>
        </p:txBody>
      </p:sp>
      <p:cxnSp>
        <p:nvCxnSpPr>
          <p:cNvPr id="13" name="Straight Connector 12">
            <a:extLst>
              <a:ext uri="{FF2B5EF4-FFF2-40B4-BE49-F238E27FC236}">
                <a16:creationId xmlns:a16="http://schemas.microsoft.com/office/drawing/2014/main" id="{6B390079-9818-47C4-9DE0-02DFC6F6C82D}"/>
              </a:ext>
            </a:extLst>
          </p:cNvPr>
          <p:cNvCxnSpPr>
            <a:cxnSpLocks/>
          </p:cNvCxnSpPr>
          <p:nvPr/>
        </p:nvCxnSpPr>
        <p:spPr>
          <a:xfrm>
            <a:off x="16986" y="1690978"/>
            <a:ext cx="2148114" cy="0"/>
          </a:xfrm>
          <a:prstGeom prst="line">
            <a:avLst/>
          </a:prstGeom>
          <a:ln w="19050">
            <a:solidFill>
              <a:srgbClr val="F38533"/>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 clipart&#10;&#10;Description automatically generated">
            <a:extLst>
              <a:ext uri="{FF2B5EF4-FFF2-40B4-BE49-F238E27FC236}">
                <a16:creationId xmlns:a16="http://schemas.microsoft.com/office/drawing/2014/main" id="{21B6E2E7-ED78-4D4A-B0ED-B8DC63D24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2" y="2798864"/>
            <a:ext cx="4932686" cy="1338769"/>
          </a:xfrm>
          <a:prstGeom prst="rect">
            <a:avLst/>
          </a:prstGeom>
        </p:spPr>
      </p:pic>
    </p:spTree>
    <p:extLst>
      <p:ext uri="{BB962C8B-B14F-4D97-AF65-F5344CB8AC3E}">
        <p14:creationId xmlns:p14="http://schemas.microsoft.com/office/powerpoint/2010/main" val="253364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2F605BFA-5713-484C-8506-F210F03B22BB}"/>
              </a:ext>
            </a:extLst>
          </p:cNvPr>
          <p:cNvPicPr>
            <a:picLocks noChangeAspect="1"/>
          </p:cNvPicPr>
          <p:nvPr/>
        </p:nvPicPr>
        <p:blipFill rotWithShape="1">
          <a:blip r:embed="rId2">
            <a:duotone>
              <a:prstClr val="black"/>
              <a:schemeClr val="accent5">
                <a:tint val="45000"/>
                <a:satMod val="400000"/>
              </a:schemeClr>
            </a:duotone>
            <a:alphaModFix amt="50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r="32612" b="24403"/>
          <a:stretch/>
        </p:blipFill>
        <p:spPr>
          <a:xfrm>
            <a:off x="4340470" y="2039905"/>
            <a:ext cx="7878790" cy="4818096"/>
          </a:xfrm>
          <a:prstGeom prst="rect">
            <a:avLst/>
          </a:prstGeom>
        </p:spPr>
      </p:pic>
      <p:sp>
        <p:nvSpPr>
          <p:cNvPr id="2" name="Title 1">
            <a:extLst>
              <a:ext uri="{FF2B5EF4-FFF2-40B4-BE49-F238E27FC236}">
                <a16:creationId xmlns:a16="http://schemas.microsoft.com/office/drawing/2014/main" id="{C3AF60D5-EBCF-4D04-8ED6-6B192E049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6E05-591E-43C0-8149-43C3CC8E3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758393-AAB4-4D77-8733-A99956C76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3">
            <a:extLst>
              <a:ext uri="{FF2B5EF4-FFF2-40B4-BE49-F238E27FC236}">
                <a16:creationId xmlns:a16="http://schemas.microsoft.com/office/drawing/2014/main" id="{4FC41C1E-7BBF-4263-9FB1-DE995DF74231}"/>
              </a:ext>
            </a:extLst>
          </p:cNvPr>
          <p:cNvSpPr>
            <a:spLocks noGrp="1"/>
          </p:cNvSpPr>
          <p:nvPr>
            <p:ph type="dt" sz="half" idx="10"/>
          </p:nvPr>
        </p:nvSpPr>
        <p:spPr>
          <a:xfrm>
            <a:off x="838200" y="6356350"/>
            <a:ext cx="2743200" cy="365125"/>
          </a:xfrm>
          <a:prstGeom prst="rect">
            <a:avLst/>
          </a:prstGeom>
        </p:spPr>
        <p:txBody>
          <a:bodyPr/>
          <a:lstStyle>
            <a:lvl1pPr>
              <a:defRPr sz="1200">
                <a:solidFill>
                  <a:srgbClr val="F38533"/>
                </a:solidFill>
                <a:latin typeface="Adrianna Light" panose="02000505040000020004" pitchFamily="50" charset="0"/>
              </a:defRPr>
            </a:lvl1pPr>
          </a:lstStyle>
          <a:p>
            <a:fld id="{8ABCB5F2-82B9-4F18-9CC5-2330843726B1}" type="datetimeFigureOut">
              <a:rPr lang="en-BE" smtClean="0"/>
              <a:t>18/12/2024</a:t>
            </a:fld>
            <a:endParaRPr lang="en-BE"/>
          </a:p>
        </p:txBody>
      </p:sp>
      <p:sp>
        <p:nvSpPr>
          <p:cNvPr id="11" name="Slide Number Placeholder 5">
            <a:extLst>
              <a:ext uri="{FF2B5EF4-FFF2-40B4-BE49-F238E27FC236}">
                <a16:creationId xmlns:a16="http://schemas.microsoft.com/office/drawing/2014/main" id="{5F62CAED-331A-4106-9E11-4FE5926F035C}"/>
              </a:ext>
            </a:extLst>
          </p:cNvPr>
          <p:cNvSpPr>
            <a:spLocks noGrp="1"/>
          </p:cNvSpPr>
          <p:nvPr>
            <p:ph type="sldNum" sz="quarter" idx="12"/>
          </p:nvPr>
        </p:nvSpPr>
        <p:spPr>
          <a:xfrm>
            <a:off x="8610600" y="6356350"/>
            <a:ext cx="2743200" cy="365125"/>
          </a:xfrm>
        </p:spPr>
        <p:txBody>
          <a:bodyPr/>
          <a:lstStyle>
            <a:lvl1pPr>
              <a:defRPr>
                <a:latin typeface="Adrianna Light" panose="02000505040000020004" pitchFamily="50" charset="0"/>
              </a:defRPr>
            </a:lvl1pPr>
          </a:lstStyle>
          <a:p>
            <a:fld id="{D1CA703B-A3F6-46D4-9A88-4E2F207467CC}" type="slidenum">
              <a:rPr lang="en-BE" smtClean="0"/>
              <a:t>‹#›</a:t>
            </a:fld>
            <a:endParaRPr lang="en-BE"/>
          </a:p>
        </p:txBody>
      </p:sp>
    </p:spTree>
    <p:extLst>
      <p:ext uri="{BB962C8B-B14F-4D97-AF65-F5344CB8AC3E}">
        <p14:creationId xmlns:p14="http://schemas.microsoft.com/office/powerpoint/2010/main" val="100765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4A332BA-5A49-4EFB-87AB-F4F50509F2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9" name="Picture 8" descr="Logo&#10;&#10;Description automatically generated">
            <a:extLst>
              <a:ext uri="{FF2B5EF4-FFF2-40B4-BE49-F238E27FC236}">
                <a16:creationId xmlns:a16="http://schemas.microsoft.com/office/drawing/2014/main" id="{58671D80-DD03-4F18-9FA3-2746B2EFB29E}"/>
              </a:ext>
            </a:extLst>
          </p:cNvPr>
          <p:cNvPicPr>
            <a:picLocks noChangeAspect="1"/>
          </p:cNvPicPr>
          <p:nvPr/>
        </p:nvPicPr>
        <p:blipFill rotWithShape="1">
          <a:blip r:embed="rId2">
            <a:duotone>
              <a:prstClr val="black"/>
              <a:schemeClr val="accent5">
                <a:tint val="45000"/>
                <a:satMod val="400000"/>
              </a:schemeClr>
            </a:duotone>
            <a:alphaModFix amt="50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r="32612" b="24403"/>
          <a:stretch/>
        </p:blipFill>
        <p:spPr>
          <a:xfrm>
            <a:off x="4296225" y="2039905"/>
            <a:ext cx="7878790" cy="4818096"/>
          </a:xfrm>
          <a:prstGeom prst="rect">
            <a:avLst/>
          </a:prstGeom>
        </p:spPr>
      </p:pic>
      <p:sp>
        <p:nvSpPr>
          <p:cNvPr id="2" name="Title 1">
            <a:extLst>
              <a:ext uri="{FF2B5EF4-FFF2-40B4-BE49-F238E27FC236}">
                <a16:creationId xmlns:a16="http://schemas.microsoft.com/office/drawing/2014/main" id="{45020EB2-FD7F-4A5C-BD57-DDA7E32B9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CE115241-1E58-42BA-808A-AE12493D6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3">
            <a:extLst>
              <a:ext uri="{FF2B5EF4-FFF2-40B4-BE49-F238E27FC236}">
                <a16:creationId xmlns:a16="http://schemas.microsoft.com/office/drawing/2014/main" id="{BA1A5F81-2F9D-4EB2-957B-40BEF2D27365}"/>
              </a:ext>
            </a:extLst>
          </p:cNvPr>
          <p:cNvSpPr>
            <a:spLocks noGrp="1"/>
          </p:cNvSpPr>
          <p:nvPr>
            <p:ph type="dt" sz="half" idx="10"/>
          </p:nvPr>
        </p:nvSpPr>
        <p:spPr>
          <a:xfrm>
            <a:off x="838200" y="6356350"/>
            <a:ext cx="2743200" cy="365125"/>
          </a:xfrm>
          <a:prstGeom prst="rect">
            <a:avLst/>
          </a:prstGeom>
        </p:spPr>
        <p:txBody>
          <a:bodyPr/>
          <a:lstStyle>
            <a:lvl1pPr>
              <a:defRPr sz="1200">
                <a:solidFill>
                  <a:srgbClr val="F38533"/>
                </a:solidFill>
                <a:latin typeface="Adrianna Light" panose="02000505040000020004" pitchFamily="50" charset="0"/>
              </a:defRPr>
            </a:lvl1pPr>
          </a:lstStyle>
          <a:p>
            <a:fld id="{8ABCB5F2-82B9-4F18-9CC5-2330843726B1}" type="datetimeFigureOut">
              <a:rPr lang="en-BE" smtClean="0"/>
              <a:t>18/12/2024</a:t>
            </a:fld>
            <a:endParaRPr lang="en-BE"/>
          </a:p>
        </p:txBody>
      </p:sp>
      <p:sp>
        <p:nvSpPr>
          <p:cNvPr id="11" name="Slide Number Placeholder 5">
            <a:extLst>
              <a:ext uri="{FF2B5EF4-FFF2-40B4-BE49-F238E27FC236}">
                <a16:creationId xmlns:a16="http://schemas.microsoft.com/office/drawing/2014/main" id="{6C48BE0F-23E2-4296-9FBD-75F1C2571B73}"/>
              </a:ext>
            </a:extLst>
          </p:cNvPr>
          <p:cNvSpPr>
            <a:spLocks noGrp="1"/>
          </p:cNvSpPr>
          <p:nvPr>
            <p:ph type="sldNum" sz="quarter" idx="12"/>
          </p:nvPr>
        </p:nvSpPr>
        <p:spPr>
          <a:xfrm>
            <a:off x="8610600" y="6356350"/>
            <a:ext cx="2743200" cy="365125"/>
          </a:xfrm>
        </p:spPr>
        <p:txBody>
          <a:bodyPr/>
          <a:lstStyle>
            <a:lvl1pPr>
              <a:defRPr>
                <a:latin typeface="Adrianna Light" panose="02000505040000020004" pitchFamily="50" charset="0"/>
              </a:defRPr>
            </a:lvl1pPr>
          </a:lstStyle>
          <a:p>
            <a:fld id="{D1CA703B-A3F6-46D4-9A88-4E2F207467CC}" type="slidenum">
              <a:rPr lang="en-BE" smtClean="0"/>
              <a:t>‹#›</a:t>
            </a:fld>
            <a:endParaRPr lang="en-BE"/>
          </a:p>
        </p:txBody>
      </p:sp>
    </p:spTree>
    <p:extLst>
      <p:ext uri="{BB962C8B-B14F-4D97-AF65-F5344CB8AC3E}">
        <p14:creationId xmlns:p14="http://schemas.microsoft.com/office/powerpoint/2010/main" val="2641278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0825F578-1F2D-4C4A-AC68-80B5C73AF84F}"/>
              </a:ext>
            </a:extLst>
          </p:cNvPr>
          <p:cNvPicPr>
            <a:picLocks noChangeAspect="1"/>
          </p:cNvPicPr>
          <p:nvPr/>
        </p:nvPicPr>
        <p:blipFill rotWithShape="1">
          <a:blip r:embed="rId2">
            <a:duotone>
              <a:prstClr val="black"/>
              <a:schemeClr val="accent5">
                <a:tint val="45000"/>
                <a:satMod val="400000"/>
              </a:schemeClr>
            </a:duotone>
            <a:alphaModFix amt="50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r="32612" b="24403"/>
          <a:stretch/>
        </p:blipFill>
        <p:spPr>
          <a:xfrm>
            <a:off x="4296225" y="2039905"/>
            <a:ext cx="7878790" cy="4818096"/>
          </a:xfrm>
          <a:prstGeom prst="rect">
            <a:avLst/>
          </a:prstGeom>
        </p:spPr>
      </p:pic>
      <p:sp>
        <p:nvSpPr>
          <p:cNvPr id="2" name="Title 1">
            <a:extLst>
              <a:ext uri="{FF2B5EF4-FFF2-40B4-BE49-F238E27FC236}">
                <a16:creationId xmlns:a16="http://schemas.microsoft.com/office/drawing/2014/main" id="{4447220E-1526-466A-833E-4CC4ABA7DB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C69BB0-32D4-437E-9317-474A051E6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8D1A6CD1-09B4-495F-A9A6-0B0BA50E23BD}"/>
              </a:ext>
            </a:extLst>
          </p:cNvPr>
          <p:cNvSpPr>
            <a:spLocks noGrp="1"/>
          </p:cNvSpPr>
          <p:nvPr>
            <p:ph type="dt" sz="half" idx="10"/>
          </p:nvPr>
        </p:nvSpPr>
        <p:spPr>
          <a:xfrm>
            <a:off x="838200" y="6356350"/>
            <a:ext cx="2743200" cy="365125"/>
          </a:xfrm>
          <a:prstGeom prst="rect">
            <a:avLst/>
          </a:prstGeom>
        </p:spPr>
        <p:txBody>
          <a:bodyPr/>
          <a:lstStyle>
            <a:lvl1pPr>
              <a:defRPr sz="1200">
                <a:solidFill>
                  <a:srgbClr val="F38533"/>
                </a:solidFill>
                <a:latin typeface="Adrianna Light" panose="02000505040000020004" pitchFamily="50" charset="0"/>
              </a:defRPr>
            </a:lvl1pPr>
          </a:lstStyle>
          <a:p>
            <a:fld id="{8ABCB5F2-82B9-4F18-9CC5-2330843726B1}" type="datetimeFigureOut">
              <a:rPr lang="en-BE" smtClean="0"/>
              <a:t>18/12/2024</a:t>
            </a:fld>
            <a:endParaRPr lang="en-BE"/>
          </a:p>
        </p:txBody>
      </p:sp>
      <p:sp>
        <p:nvSpPr>
          <p:cNvPr id="10" name="Slide Number Placeholder 5">
            <a:extLst>
              <a:ext uri="{FF2B5EF4-FFF2-40B4-BE49-F238E27FC236}">
                <a16:creationId xmlns:a16="http://schemas.microsoft.com/office/drawing/2014/main" id="{3C645554-A831-4A86-BE34-4F6681EFF2FB}"/>
              </a:ext>
            </a:extLst>
          </p:cNvPr>
          <p:cNvSpPr>
            <a:spLocks noGrp="1"/>
          </p:cNvSpPr>
          <p:nvPr>
            <p:ph type="sldNum" sz="quarter" idx="12"/>
          </p:nvPr>
        </p:nvSpPr>
        <p:spPr>
          <a:xfrm>
            <a:off x="8610600" y="6356350"/>
            <a:ext cx="2743200" cy="365125"/>
          </a:xfrm>
        </p:spPr>
        <p:txBody>
          <a:bodyPr/>
          <a:lstStyle>
            <a:lvl1pPr>
              <a:defRPr>
                <a:latin typeface="Adrianna Light" panose="02000505040000020004" pitchFamily="50" charset="0"/>
              </a:defRPr>
            </a:lvl1pPr>
          </a:lstStyle>
          <a:p>
            <a:fld id="{D1CA703B-A3F6-46D4-9A88-4E2F207467CC}" type="slidenum">
              <a:rPr lang="en-BE" smtClean="0"/>
              <a:t>‹#›</a:t>
            </a:fld>
            <a:endParaRPr lang="en-BE"/>
          </a:p>
        </p:txBody>
      </p:sp>
    </p:spTree>
    <p:extLst>
      <p:ext uri="{BB962C8B-B14F-4D97-AF65-F5344CB8AC3E}">
        <p14:creationId xmlns:p14="http://schemas.microsoft.com/office/powerpoint/2010/main" val="1147933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4FE587C6-4C07-441B-8688-18A6012FBBF5}"/>
              </a:ext>
            </a:extLst>
          </p:cNvPr>
          <p:cNvPicPr>
            <a:picLocks noChangeAspect="1"/>
          </p:cNvPicPr>
          <p:nvPr/>
        </p:nvPicPr>
        <p:blipFill rotWithShape="1">
          <a:blip r:embed="rId2">
            <a:duotone>
              <a:prstClr val="black"/>
              <a:schemeClr val="accent5">
                <a:tint val="45000"/>
                <a:satMod val="400000"/>
              </a:schemeClr>
            </a:duotone>
            <a:alphaModFix amt="50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r="32612" b="24403"/>
          <a:stretch/>
        </p:blipFill>
        <p:spPr>
          <a:xfrm>
            <a:off x="4296225" y="2039905"/>
            <a:ext cx="7878790" cy="4818096"/>
          </a:xfrm>
          <a:prstGeom prst="rect">
            <a:avLst/>
          </a:prstGeom>
        </p:spPr>
      </p:pic>
      <p:sp>
        <p:nvSpPr>
          <p:cNvPr id="2" name="Vertical Title 1">
            <a:extLst>
              <a:ext uri="{FF2B5EF4-FFF2-40B4-BE49-F238E27FC236}">
                <a16:creationId xmlns:a16="http://schemas.microsoft.com/office/drawing/2014/main" id="{F0300017-B6F7-40EF-9E8F-1F8DC5299A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F12A56-DE5E-4DCC-BC7D-C88A187D1F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BDC540CC-4DAF-4C7D-904A-E7D965BBB6F5}"/>
              </a:ext>
            </a:extLst>
          </p:cNvPr>
          <p:cNvSpPr>
            <a:spLocks noGrp="1"/>
          </p:cNvSpPr>
          <p:nvPr>
            <p:ph type="dt" sz="half" idx="10"/>
          </p:nvPr>
        </p:nvSpPr>
        <p:spPr>
          <a:xfrm>
            <a:off x="838200" y="6356350"/>
            <a:ext cx="2743200" cy="365125"/>
          </a:xfrm>
          <a:prstGeom prst="rect">
            <a:avLst/>
          </a:prstGeom>
        </p:spPr>
        <p:txBody>
          <a:bodyPr/>
          <a:lstStyle>
            <a:lvl1pPr>
              <a:defRPr sz="1200">
                <a:solidFill>
                  <a:srgbClr val="F38533"/>
                </a:solidFill>
                <a:latin typeface="Adrianna Light" panose="02000505040000020004" pitchFamily="50" charset="0"/>
              </a:defRPr>
            </a:lvl1pPr>
          </a:lstStyle>
          <a:p>
            <a:fld id="{8ABCB5F2-82B9-4F18-9CC5-2330843726B1}" type="datetimeFigureOut">
              <a:rPr lang="en-BE" smtClean="0"/>
              <a:t>18/12/2024</a:t>
            </a:fld>
            <a:endParaRPr lang="en-BE"/>
          </a:p>
        </p:txBody>
      </p:sp>
      <p:sp>
        <p:nvSpPr>
          <p:cNvPr id="10" name="Slide Number Placeholder 5">
            <a:extLst>
              <a:ext uri="{FF2B5EF4-FFF2-40B4-BE49-F238E27FC236}">
                <a16:creationId xmlns:a16="http://schemas.microsoft.com/office/drawing/2014/main" id="{D8B985C3-23BD-433D-876F-6390328381CE}"/>
              </a:ext>
            </a:extLst>
          </p:cNvPr>
          <p:cNvSpPr>
            <a:spLocks noGrp="1"/>
          </p:cNvSpPr>
          <p:nvPr>
            <p:ph type="sldNum" sz="quarter" idx="12"/>
          </p:nvPr>
        </p:nvSpPr>
        <p:spPr>
          <a:xfrm>
            <a:off x="8610600" y="6356350"/>
            <a:ext cx="2743200" cy="365125"/>
          </a:xfrm>
        </p:spPr>
        <p:txBody>
          <a:bodyPr/>
          <a:lstStyle>
            <a:lvl1pPr>
              <a:defRPr>
                <a:latin typeface="Adrianna Light" panose="02000505040000020004" pitchFamily="50" charset="0"/>
              </a:defRPr>
            </a:lvl1pPr>
          </a:lstStyle>
          <a:p>
            <a:fld id="{D1CA703B-A3F6-46D4-9A88-4E2F207467CC}" type="slidenum">
              <a:rPr lang="en-BE" smtClean="0"/>
              <a:t>‹#›</a:t>
            </a:fld>
            <a:endParaRPr lang="en-BE"/>
          </a:p>
        </p:txBody>
      </p:sp>
    </p:spTree>
    <p:extLst>
      <p:ext uri="{BB962C8B-B14F-4D97-AF65-F5344CB8AC3E}">
        <p14:creationId xmlns:p14="http://schemas.microsoft.com/office/powerpoint/2010/main" val="51554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413A9B3D-9A51-44DE-9BB2-14F93781FADA}"/>
              </a:ext>
            </a:extLst>
          </p:cNvPr>
          <p:cNvPicPr>
            <a:picLocks noChangeAspect="1"/>
          </p:cNvPicPr>
          <p:nvPr/>
        </p:nvPicPr>
        <p:blipFill rotWithShape="1">
          <a:blip r:embed="rId2">
            <a:duotone>
              <a:prstClr val="black"/>
              <a:schemeClr val="accent5">
                <a:tint val="45000"/>
                <a:satMod val="400000"/>
              </a:schemeClr>
            </a:duotone>
            <a:alphaModFix amt="50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r="32612" b="24403"/>
          <a:stretch/>
        </p:blipFill>
        <p:spPr>
          <a:xfrm>
            <a:off x="4296225" y="2039905"/>
            <a:ext cx="7878790" cy="4818096"/>
          </a:xfrm>
          <a:prstGeom prst="rect">
            <a:avLst/>
          </a:prstGeom>
        </p:spPr>
      </p:pic>
      <p:sp>
        <p:nvSpPr>
          <p:cNvPr id="2" name="Title 1">
            <a:extLst>
              <a:ext uri="{FF2B5EF4-FFF2-40B4-BE49-F238E27FC236}">
                <a16:creationId xmlns:a16="http://schemas.microsoft.com/office/drawing/2014/main" id="{5A89DF9C-B340-4119-A108-3BB1C2D33F57}"/>
              </a:ext>
            </a:extLst>
          </p:cNvPr>
          <p:cNvSpPr>
            <a:spLocks noGrp="1"/>
          </p:cNvSpPr>
          <p:nvPr>
            <p:ph type="title"/>
          </p:nvPr>
        </p:nvSpPr>
        <p:spPr/>
        <p:txBody>
          <a:bodyPr/>
          <a:lstStyle>
            <a:lvl1pPr>
              <a:defRPr>
                <a:solidFill>
                  <a:srgbClr val="073F56"/>
                </a:solidFill>
                <a:latin typeface="Adrianna Light" panose="02000703030000020003"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6900E5-9097-40B0-BCE3-D5822B8B7448}"/>
              </a:ext>
            </a:extLst>
          </p:cNvPr>
          <p:cNvSpPr>
            <a:spLocks noGrp="1"/>
          </p:cNvSpPr>
          <p:nvPr>
            <p:ph idx="1"/>
          </p:nvPr>
        </p:nvSpPr>
        <p:spPr/>
        <p:txBody>
          <a:bodyPr/>
          <a:lstStyle>
            <a:lvl1pPr>
              <a:buFont typeface="+mj-lt"/>
              <a:buAutoNum type="arabicPeriod"/>
              <a:defRPr>
                <a:solidFill>
                  <a:srgbClr val="073F56"/>
                </a:solidFill>
                <a:latin typeface="Adrianna-Regular" panose="02000505040000020004" pitchFamily="50" charset="0"/>
              </a:defRPr>
            </a:lvl1pPr>
            <a:lvl2pPr>
              <a:buFont typeface="+mj-lt"/>
              <a:buAutoNum type="arabicPeriod"/>
              <a:defRPr baseline="0">
                <a:solidFill>
                  <a:srgbClr val="073F56"/>
                </a:solidFill>
                <a:latin typeface="Adrianna-Regular" panose="02000505040000020004" pitchFamily="50" charset="0"/>
              </a:defRPr>
            </a:lvl2pPr>
            <a:lvl3pPr>
              <a:buFont typeface="+mj-lt"/>
              <a:buAutoNum type="arabicPeriod"/>
              <a:defRPr>
                <a:solidFill>
                  <a:srgbClr val="073F56"/>
                </a:solidFill>
                <a:latin typeface="Adrianna-Regular" panose="02000505040000020004" pitchFamily="50" charset="0"/>
              </a:defRPr>
            </a:lvl3pPr>
            <a:lvl4pPr>
              <a:buFont typeface="+mj-lt"/>
              <a:buAutoNum type="arabicPeriod"/>
              <a:defRPr>
                <a:solidFill>
                  <a:srgbClr val="073F56"/>
                </a:solidFill>
                <a:latin typeface="Adrianna-Regular" panose="02000505040000020004" pitchFamily="50" charset="0"/>
              </a:defRPr>
            </a:lvl4pPr>
            <a:lvl5pPr>
              <a:buFont typeface="+mj-lt"/>
              <a:buAutoNum type="arabicPeriod"/>
              <a:defRPr>
                <a:solidFill>
                  <a:srgbClr val="073F56"/>
                </a:solidFill>
                <a:latin typeface="Adrianna-Regular" panose="02000505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D9F6596-A707-4F92-8A11-2B1B56AD483D}"/>
              </a:ext>
            </a:extLst>
          </p:cNvPr>
          <p:cNvSpPr>
            <a:spLocks noGrp="1"/>
          </p:cNvSpPr>
          <p:nvPr>
            <p:ph type="dt" sz="half" idx="10"/>
          </p:nvPr>
        </p:nvSpPr>
        <p:spPr>
          <a:xfrm>
            <a:off x="838200" y="6356350"/>
            <a:ext cx="2743200" cy="365125"/>
          </a:xfrm>
          <a:prstGeom prst="rect">
            <a:avLst/>
          </a:prstGeom>
        </p:spPr>
        <p:txBody>
          <a:bodyPr/>
          <a:lstStyle>
            <a:lvl1pPr>
              <a:defRPr sz="1200">
                <a:solidFill>
                  <a:srgbClr val="F38533"/>
                </a:solidFill>
                <a:latin typeface="Adrianna Light" panose="02000505040000020004" pitchFamily="50" charset="0"/>
              </a:defRPr>
            </a:lvl1pPr>
          </a:lstStyle>
          <a:p>
            <a:fld id="{8ABCB5F2-82B9-4F18-9CC5-2330843726B1}" type="datetimeFigureOut">
              <a:rPr lang="en-BE" smtClean="0"/>
              <a:t>18/12/2024</a:t>
            </a:fld>
            <a:endParaRPr lang="en-BE"/>
          </a:p>
        </p:txBody>
      </p:sp>
      <p:sp>
        <p:nvSpPr>
          <p:cNvPr id="6" name="Slide Number Placeholder 5">
            <a:extLst>
              <a:ext uri="{FF2B5EF4-FFF2-40B4-BE49-F238E27FC236}">
                <a16:creationId xmlns:a16="http://schemas.microsoft.com/office/drawing/2014/main" id="{FCFDCEBA-0E11-48A4-BF25-BCFD690ECBEC}"/>
              </a:ext>
            </a:extLst>
          </p:cNvPr>
          <p:cNvSpPr>
            <a:spLocks noGrp="1"/>
          </p:cNvSpPr>
          <p:nvPr>
            <p:ph type="sldNum" sz="quarter" idx="12"/>
          </p:nvPr>
        </p:nvSpPr>
        <p:spPr/>
        <p:txBody>
          <a:bodyPr/>
          <a:lstStyle>
            <a:lvl1pPr>
              <a:defRPr>
                <a:latin typeface="Adrianna Light" panose="02000505040000020004" pitchFamily="50" charset="0"/>
              </a:defRPr>
            </a:lvl1pPr>
          </a:lstStyle>
          <a:p>
            <a:fld id="{D1CA703B-A3F6-46D4-9A88-4E2F207467CC}" type="slidenum">
              <a:rPr lang="en-BE" smtClean="0"/>
              <a:t>‹#›</a:t>
            </a:fld>
            <a:endParaRPr lang="en-BE"/>
          </a:p>
        </p:txBody>
      </p:sp>
      <p:cxnSp>
        <p:nvCxnSpPr>
          <p:cNvPr id="9" name="Straight Connector 8">
            <a:extLst>
              <a:ext uri="{FF2B5EF4-FFF2-40B4-BE49-F238E27FC236}">
                <a16:creationId xmlns:a16="http://schemas.microsoft.com/office/drawing/2014/main" id="{FFF5525A-E969-4A3F-8007-8A0F84056048}"/>
              </a:ext>
            </a:extLst>
          </p:cNvPr>
          <p:cNvCxnSpPr>
            <a:cxnSpLocks/>
          </p:cNvCxnSpPr>
          <p:nvPr/>
        </p:nvCxnSpPr>
        <p:spPr>
          <a:xfrm>
            <a:off x="16986" y="1690978"/>
            <a:ext cx="2148114" cy="0"/>
          </a:xfrm>
          <a:prstGeom prst="line">
            <a:avLst/>
          </a:prstGeom>
          <a:ln w="19050">
            <a:solidFill>
              <a:srgbClr val="F385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480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4B71E745-0136-419D-9261-908E23680A68}"/>
              </a:ext>
            </a:extLst>
          </p:cNvPr>
          <p:cNvPicPr>
            <a:picLocks noChangeAspect="1"/>
          </p:cNvPicPr>
          <p:nvPr/>
        </p:nvPicPr>
        <p:blipFill rotWithShape="1">
          <a:blip r:embed="rId2">
            <a:duotone>
              <a:prstClr val="black"/>
              <a:schemeClr val="accent5">
                <a:tint val="45000"/>
                <a:satMod val="400000"/>
              </a:schemeClr>
            </a:duotone>
            <a:alphaModFix amt="50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r="32612" b="24403"/>
          <a:stretch/>
        </p:blipFill>
        <p:spPr>
          <a:xfrm>
            <a:off x="4296225" y="2039905"/>
            <a:ext cx="7878790" cy="4818096"/>
          </a:xfrm>
          <a:prstGeom prst="rect">
            <a:avLst/>
          </a:prstGeom>
        </p:spPr>
      </p:pic>
      <p:sp>
        <p:nvSpPr>
          <p:cNvPr id="2" name="Title 1">
            <a:extLst>
              <a:ext uri="{FF2B5EF4-FFF2-40B4-BE49-F238E27FC236}">
                <a16:creationId xmlns:a16="http://schemas.microsoft.com/office/drawing/2014/main" id="{0BFD0E89-D454-49A4-8B0D-B0D0C784C2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01416D-85CF-4C7E-BD55-BBEB4040B4E1}"/>
              </a:ext>
            </a:extLst>
          </p:cNvPr>
          <p:cNvSpPr>
            <a:spLocks noGrp="1"/>
          </p:cNvSpPr>
          <p:nvPr>
            <p:ph type="body" idx="1"/>
          </p:nvPr>
        </p:nvSpPr>
        <p:spPr>
          <a:xfrm>
            <a:off x="831850" y="4589463"/>
            <a:ext cx="10515600" cy="1500187"/>
          </a:xfrm>
        </p:spPr>
        <p:txBody>
          <a:bodyPr/>
          <a:lstStyle>
            <a:lvl1pPr marL="0" indent="0">
              <a:buNone/>
              <a:defRPr sz="2400">
                <a:solidFill>
                  <a:srgbClr val="2E9FB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2838AE43-4161-4936-B2D8-03F38815BF4D}"/>
              </a:ext>
            </a:extLst>
          </p:cNvPr>
          <p:cNvSpPr>
            <a:spLocks noGrp="1"/>
          </p:cNvSpPr>
          <p:nvPr>
            <p:ph type="dt" sz="half" idx="10"/>
          </p:nvPr>
        </p:nvSpPr>
        <p:spPr>
          <a:xfrm>
            <a:off x="838200" y="6356350"/>
            <a:ext cx="2743200" cy="365125"/>
          </a:xfrm>
          <a:prstGeom prst="rect">
            <a:avLst/>
          </a:prstGeom>
        </p:spPr>
        <p:txBody>
          <a:bodyPr/>
          <a:lstStyle>
            <a:lvl1pPr>
              <a:defRPr sz="1200">
                <a:solidFill>
                  <a:srgbClr val="F38533"/>
                </a:solidFill>
                <a:latin typeface="Adrianna Light" panose="02000505040000020004" pitchFamily="50" charset="0"/>
              </a:defRPr>
            </a:lvl1pPr>
          </a:lstStyle>
          <a:p>
            <a:fld id="{8ABCB5F2-82B9-4F18-9CC5-2330843726B1}" type="datetimeFigureOut">
              <a:rPr lang="en-BE" smtClean="0"/>
              <a:t>18/12/2024</a:t>
            </a:fld>
            <a:endParaRPr lang="en-BE"/>
          </a:p>
        </p:txBody>
      </p:sp>
      <p:sp>
        <p:nvSpPr>
          <p:cNvPr id="9" name="Slide Number Placeholder 5">
            <a:extLst>
              <a:ext uri="{FF2B5EF4-FFF2-40B4-BE49-F238E27FC236}">
                <a16:creationId xmlns:a16="http://schemas.microsoft.com/office/drawing/2014/main" id="{5E75D69A-6C15-49E5-8D90-C8C0D2728192}"/>
              </a:ext>
            </a:extLst>
          </p:cNvPr>
          <p:cNvSpPr>
            <a:spLocks noGrp="1"/>
          </p:cNvSpPr>
          <p:nvPr>
            <p:ph type="sldNum" sz="quarter" idx="12"/>
          </p:nvPr>
        </p:nvSpPr>
        <p:spPr>
          <a:xfrm>
            <a:off x="8610600" y="6356350"/>
            <a:ext cx="2743200" cy="365125"/>
          </a:xfrm>
        </p:spPr>
        <p:txBody>
          <a:bodyPr/>
          <a:lstStyle>
            <a:lvl1pPr>
              <a:defRPr>
                <a:latin typeface="Adrianna Light" panose="02000505040000020004" pitchFamily="50" charset="0"/>
              </a:defRPr>
            </a:lvl1pPr>
          </a:lstStyle>
          <a:p>
            <a:fld id="{D1CA703B-A3F6-46D4-9A88-4E2F207467CC}" type="slidenum">
              <a:rPr lang="en-BE" smtClean="0"/>
              <a:t>‹#›</a:t>
            </a:fld>
            <a:endParaRPr lang="en-BE"/>
          </a:p>
        </p:txBody>
      </p:sp>
    </p:spTree>
    <p:extLst>
      <p:ext uri="{BB962C8B-B14F-4D97-AF65-F5344CB8AC3E}">
        <p14:creationId xmlns:p14="http://schemas.microsoft.com/office/powerpoint/2010/main" val="319697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DC4B5AFC-1905-4E01-A686-97F03C868E8A}"/>
              </a:ext>
            </a:extLst>
          </p:cNvPr>
          <p:cNvPicPr>
            <a:picLocks noChangeAspect="1"/>
          </p:cNvPicPr>
          <p:nvPr/>
        </p:nvPicPr>
        <p:blipFill rotWithShape="1">
          <a:blip r:embed="rId2">
            <a:duotone>
              <a:prstClr val="black"/>
              <a:schemeClr val="accent5">
                <a:tint val="45000"/>
                <a:satMod val="400000"/>
              </a:schemeClr>
            </a:duotone>
            <a:alphaModFix amt="50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r="32612" b="24403"/>
          <a:stretch/>
        </p:blipFill>
        <p:spPr>
          <a:xfrm>
            <a:off x="4296225" y="2039905"/>
            <a:ext cx="7878790" cy="4818096"/>
          </a:xfrm>
          <a:prstGeom prst="rect">
            <a:avLst/>
          </a:prstGeom>
        </p:spPr>
      </p:pic>
      <p:sp>
        <p:nvSpPr>
          <p:cNvPr id="2" name="Title 1">
            <a:extLst>
              <a:ext uri="{FF2B5EF4-FFF2-40B4-BE49-F238E27FC236}">
                <a16:creationId xmlns:a16="http://schemas.microsoft.com/office/drawing/2014/main" id="{C556E546-EB36-42A1-A5D2-85E8E2DC3AD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6338A5B-8651-453B-9B55-58B8D43D5A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46CE592-A8D1-4E60-8839-00C0C11832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67808B0-0844-43F6-97BA-C249461AAFA7}"/>
              </a:ext>
            </a:extLst>
          </p:cNvPr>
          <p:cNvCxnSpPr>
            <a:cxnSpLocks/>
          </p:cNvCxnSpPr>
          <p:nvPr/>
        </p:nvCxnSpPr>
        <p:spPr>
          <a:xfrm>
            <a:off x="16986" y="1690978"/>
            <a:ext cx="2148114" cy="0"/>
          </a:xfrm>
          <a:prstGeom prst="line">
            <a:avLst/>
          </a:prstGeom>
          <a:ln w="19050">
            <a:solidFill>
              <a:srgbClr val="F38533"/>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635C0F0B-FC86-4345-9180-95681572F14A}"/>
              </a:ext>
            </a:extLst>
          </p:cNvPr>
          <p:cNvSpPr>
            <a:spLocks noGrp="1"/>
          </p:cNvSpPr>
          <p:nvPr>
            <p:ph type="dt" sz="half" idx="10"/>
          </p:nvPr>
        </p:nvSpPr>
        <p:spPr>
          <a:xfrm>
            <a:off x="838200" y="6356350"/>
            <a:ext cx="2743200" cy="365125"/>
          </a:xfrm>
          <a:prstGeom prst="rect">
            <a:avLst/>
          </a:prstGeom>
        </p:spPr>
        <p:txBody>
          <a:bodyPr/>
          <a:lstStyle>
            <a:lvl1pPr>
              <a:defRPr sz="1200">
                <a:solidFill>
                  <a:srgbClr val="F38533"/>
                </a:solidFill>
                <a:latin typeface="Adrianna Light" panose="02000505040000020004" pitchFamily="50" charset="0"/>
              </a:defRPr>
            </a:lvl1pPr>
          </a:lstStyle>
          <a:p>
            <a:fld id="{8ABCB5F2-82B9-4F18-9CC5-2330843726B1}" type="datetimeFigureOut">
              <a:rPr lang="en-BE" smtClean="0"/>
              <a:t>18/12/2024</a:t>
            </a:fld>
            <a:endParaRPr lang="en-BE"/>
          </a:p>
        </p:txBody>
      </p:sp>
      <p:sp>
        <p:nvSpPr>
          <p:cNvPr id="12" name="Slide Number Placeholder 5">
            <a:extLst>
              <a:ext uri="{FF2B5EF4-FFF2-40B4-BE49-F238E27FC236}">
                <a16:creationId xmlns:a16="http://schemas.microsoft.com/office/drawing/2014/main" id="{4A99A1E7-CC96-41EB-AD04-DA35EE3CE1F4}"/>
              </a:ext>
            </a:extLst>
          </p:cNvPr>
          <p:cNvSpPr>
            <a:spLocks noGrp="1"/>
          </p:cNvSpPr>
          <p:nvPr>
            <p:ph type="sldNum" sz="quarter" idx="12"/>
          </p:nvPr>
        </p:nvSpPr>
        <p:spPr>
          <a:xfrm>
            <a:off x="8610600" y="6356350"/>
            <a:ext cx="2743200" cy="365125"/>
          </a:xfrm>
        </p:spPr>
        <p:txBody>
          <a:bodyPr/>
          <a:lstStyle>
            <a:lvl1pPr>
              <a:defRPr>
                <a:latin typeface="Adrianna Light" panose="02000505040000020004" pitchFamily="50" charset="0"/>
              </a:defRPr>
            </a:lvl1pPr>
          </a:lstStyle>
          <a:p>
            <a:fld id="{D1CA703B-A3F6-46D4-9A88-4E2F207467CC}" type="slidenum">
              <a:rPr lang="en-BE" smtClean="0"/>
              <a:t>‹#›</a:t>
            </a:fld>
            <a:endParaRPr lang="en-BE"/>
          </a:p>
        </p:txBody>
      </p:sp>
    </p:spTree>
    <p:extLst>
      <p:ext uri="{BB962C8B-B14F-4D97-AF65-F5344CB8AC3E}">
        <p14:creationId xmlns:p14="http://schemas.microsoft.com/office/powerpoint/2010/main" val="334859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31F84151-52AE-4882-899A-297049BCA27A}"/>
              </a:ext>
            </a:extLst>
          </p:cNvPr>
          <p:cNvPicPr>
            <a:picLocks noChangeAspect="1"/>
          </p:cNvPicPr>
          <p:nvPr/>
        </p:nvPicPr>
        <p:blipFill rotWithShape="1">
          <a:blip r:embed="rId2">
            <a:duotone>
              <a:prstClr val="black"/>
              <a:schemeClr val="accent5">
                <a:tint val="45000"/>
                <a:satMod val="400000"/>
              </a:schemeClr>
            </a:duotone>
            <a:alphaModFix amt="50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r="32612" b="24403"/>
          <a:stretch/>
        </p:blipFill>
        <p:spPr>
          <a:xfrm>
            <a:off x="4296225" y="2039905"/>
            <a:ext cx="7878790" cy="4818096"/>
          </a:xfrm>
          <a:prstGeom prst="rect">
            <a:avLst/>
          </a:prstGeom>
        </p:spPr>
      </p:pic>
      <p:sp>
        <p:nvSpPr>
          <p:cNvPr id="2" name="Title 1">
            <a:extLst>
              <a:ext uri="{FF2B5EF4-FFF2-40B4-BE49-F238E27FC236}">
                <a16:creationId xmlns:a16="http://schemas.microsoft.com/office/drawing/2014/main" id="{43D826DF-C057-4356-8787-A5A8E079F5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AB9A37-C1AE-41B8-8E48-40FF1A2D42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1FD20-42B3-4B96-B73F-C4751821F1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A357D7-D95A-41DC-AB14-E8D89C1142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7F04D3-AD95-4B04-8C20-941A7E3C81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5ED134B3-091A-4D9F-95B1-71B0231B1DAA}"/>
              </a:ext>
            </a:extLst>
          </p:cNvPr>
          <p:cNvCxnSpPr>
            <a:cxnSpLocks/>
          </p:cNvCxnSpPr>
          <p:nvPr/>
        </p:nvCxnSpPr>
        <p:spPr>
          <a:xfrm>
            <a:off x="16986" y="1690978"/>
            <a:ext cx="2148114" cy="0"/>
          </a:xfrm>
          <a:prstGeom prst="line">
            <a:avLst/>
          </a:prstGeom>
          <a:ln w="19050">
            <a:solidFill>
              <a:srgbClr val="F38533"/>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8F423788-E261-43A0-ABEF-7EE7423ED212}"/>
              </a:ext>
            </a:extLst>
          </p:cNvPr>
          <p:cNvSpPr>
            <a:spLocks noGrp="1"/>
          </p:cNvSpPr>
          <p:nvPr>
            <p:ph type="dt" sz="half" idx="10"/>
          </p:nvPr>
        </p:nvSpPr>
        <p:spPr>
          <a:xfrm>
            <a:off x="838200" y="6356350"/>
            <a:ext cx="2743200" cy="365125"/>
          </a:xfrm>
          <a:prstGeom prst="rect">
            <a:avLst/>
          </a:prstGeom>
        </p:spPr>
        <p:txBody>
          <a:bodyPr/>
          <a:lstStyle>
            <a:lvl1pPr>
              <a:defRPr sz="1200">
                <a:solidFill>
                  <a:srgbClr val="F38533"/>
                </a:solidFill>
                <a:latin typeface="Adrianna Light" panose="02000505040000020004" pitchFamily="50" charset="0"/>
              </a:defRPr>
            </a:lvl1pPr>
          </a:lstStyle>
          <a:p>
            <a:fld id="{8ABCB5F2-82B9-4F18-9CC5-2330843726B1}" type="datetimeFigureOut">
              <a:rPr lang="en-BE" smtClean="0"/>
              <a:t>18/12/2024</a:t>
            </a:fld>
            <a:endParaRPr lang="en-BE"/>
          </a:p>
        </p:txBody>
      </p:sp>
      <p:sp>
        <p:nvSpPr>
          <p:cNvPr id="14" name="Slide Number Placeholder 5">
            <a:extLst>
              <a:ext uri="{FF2B5EF4-FFF2-40B4-BE49-F238E27FC236}">
                <a16:creationId xmlns:a16="http://schemas.microsoft.com/office/drawing/2014/main" id="{3DC23AB7-FC32-40FA-9435-5151E7033890}"/>
              </a:ext>
            </a:extLst>
          </p:cNvPr>
          <p:cNvSpPr>
            <a:spLocks noGrp="1"/>
          </p:cNvSpPr>
          <p:nvPr>
            <p:ph type="sldNum" sz="quarter" idx="12"/>
          </p:nvPr>
        </p:nvSpPr>
        <p:spPr>
          <a:xfrm>
            <a:off x="8610600" y="6356350"/>
            <a:ext cx="2743200" cy="365125"/>
          </a:xfrm>
        </p:spPr>
        <p:txBody>
          <a:bodyPr/>
          <a:lstStyle>
            <a:lvl1pPr>
              <a:defRPr>
                <a:latin typeface="Adrianna Light" panose="02000505040000020004" pitchFamily="50" charset="0"/>
              </a:defRPr>
            </a:lvl1pPr>
          </a:lstStyle>
          <a:p>
            <a:fld id="{D1CA703B-A3F6-46D4-9A88-4E2F207467CC}" type="slidenum">
              <a:rPr lang="en-BE" smtClean="0"/>
              <a:t>‹#›</a:t>
            </a:fld>
            <a:endParaRPr lang="en-BE"/>
          </a:p>
        </p:txBody>
      </p:sp>
    </p:spTree>
    <p:extLst>
      <p:ext uri="{BB962C8B-B14F-4D97-AF65-F5344CB8AC3E}">
        <p14:creationId xmlns:p14="http://schemas.microsoft.com/office/powerpoint/2010/main" val="323776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4B7DB539-1AA7-414A-AF55-344860355EEE}"/>
              </a:ext>
            </a:extLst>
          </p:cNvPr>
          <p:cNvPicPr>
            <a:picLocks noChangeAspect="1"/>
          </p:cNvPicPr>
          <p:nvPr/>
        </p:nvPicPr>
        <p:blipFill rotWithShape="1">
          <a:blip r:embed="rId2">
            <a:duotone>
              <a:prstClr val="black"/>
              <a:schemeClr val="accent5">
                <a:tint val="45000"/>
                <a:satMod val="400000"/>
              </a:schemeClr>
            </a:duotone>
            <a:alphaModFix amt="50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r="32612" b="24403"/>
          <a:stretch/>
        </p:blipFill>
        <p:spPr>
          <a:xfrm>
            <a:off x="4296225" y="2039905"/>
            <a:ext cx="7878790" cy="4818096"/>
          </a:xfrm>
          <a:prstGeom prst="rect">
            <a:avLst/>
          </a:prstGeom>
        </p:spPr>
      </p:pic>
      <p:sp>
        <p:nvSpPr>
          <p:cNvPr id="2" name="Title 1">
            <a:extLst>
              <a:ext uri="{FF2B5EF4-FFF2-40B4-BE49-F238E27FC236}">
                <a16:creationId xmlns:a16="http://schemas.microsoft.com/office/drawing/2014/main" id="{8C3BF03B-CEF0-44DD-98E2-2C87F905C23C}"/>
              </a:ext>
            </a:extLst>
          </p:cNvPr>
          <p:cNvSpPr>
            <a:spLocks noGrp="1"/>
          </p:cNvSpPr>
          <p:nvPr>
            <p:ph type="title"/>
          </p:nvPr>
        </p:nvSpPr>
        <p:spPr/>
        <p:txBody>
          <a:body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01232E96-776C-47D3-9174-7ACA1A620E8B}"/>
              </a:ext>
            </a:extLst>
          </p:cNvPr>
          <p:cNvCxnSpPr>
            <a:cxnSpLocks/>
          </p:cNvCxnSpPr>
          <p:nvPr/>
        </p:nvCxnSpPr>
        <p:spPr>
          <a:xfrm>
            <a:off x="16986" y="1690978"/>
            <a:ext cx="2148114" cy="0"/>
          </a:xfrm>
          <a:prstGeom prst="line">
            <a:avLst/>
          </a:prstGeom>
          <a:ln w="19050">
            <a:solidFill>
              <a:srgbClr val="F38533"/>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DD99FAA4-3EB7-4310-A6F9-BDF2A1D92B08}"/>
              </a:ext>
            </a:extLst>
          </p:cNvPr>
          <p:cNvSpPr>
            <a:spLocks noGrp="1"/>
          </p:cNvSpPr>
          <p:nvPr>
            <p:ph type="dt" sz="half" idx="10"/>
          </p:nvPr>
        </p:nvSpPr>
        <p:spPr>
          <a:xfrm>
            <a:off x="838200" y="6356350"/>
            <a:ext cx="2743200" cy="365125"/>
          </a:xfrm>
          <a:prstGeom prst="rect">
            <a:avLst/>
          </a:prstGeom>
        </p:spPr>
        <p:txBody>
          <a:bodyPr/>
          <a:lstStyle>
            <a:lvl1pPr>
              <a:defRPr sz="1200">
                <a:solidFill>
                  <a:srgbClr val="F38533"/>
                </a:solidFill>
                <a:latin typeface="Adrianna Light" panose="02000505040000020004" pitchFamily="50" charset="0"/>
              </a:defRPr>
            </a:lvl1pPr>
          </a:lstStyle>
          <a:p>
            <a:fld id="{8ABCB5F2-82B9-4F18-9CC5-2330843726B1}" type="datetimeFigureOut">
              <a:rPr lang="en-BE" smtClean="0"/>
              <a:t>18/12/2024</a:t>
            </a:fld>
            <a:endParaRPr lang="en-BE"/>
          </a:p>
        </p:txBody>
      </p:sp>
      <p:sp>
        <p:nvSpPr>
          <p:cNvPr id="10" name="Slide Number Placeholder 5">
            <a:extLst>
              <a:ext uri="{FF2B5EF4-FFF2-40B4-BE49-F238E27FC236}">
                <a16:creationId xmlns:a16="http://schemas.microsoft.com/office/drawing/2014/main" id="{42416827-B961-4955-A3A4-28D7D7AD6D8B}"/>
              </a:ext>
            </a:extLst>
          </p:cNvPr>
          <p:cNvSpPr>
            <a:spLocks noGrp="1"/>
          </p:cNvSpPr>
          <p:nvPr>
            <p:ph type="sldNum" sz="quarter" idx="12"/>
          </p:nvPr>
        </p:nvSpPr>
        <p:spPr>
          <a:xfrm>
            <a:off x="8610600" y="6356350"/>
            <a:ext cx="2743200" cy="365125"/>
          </a:xfrm>
        </p:spPr>
        <p:txBody>
          <a:bodyPr/>
          <a:lstStyle>
            <a:lvl1pPr>
              <a:defRPr>
                <a:latin typeface="Adrianna Light" panose="02000505040000020004" pitchFamily="50" charset="0"/>
              </a:defRPr>
            </a:lvl1pPr>
          </a:lstStyle>
          <a:p>
            <a:fld id="{D1CA703B-A3F6-46D4-9A88-4E2F207467CC}" type="slidenum">
              <a:rPr lang="en-BE" smtClean="0"/>
              <a:t>‹#›</a:t>
            </a:fld>
            <a:endParaRPr lang="en-BE"/>
          </a:p>
        </p:txBody>
      </p:sp>
    </p:spTree>
    <p:extLst>
      <p:ext uri="{BB962C8B-B14F-4D97-AF65-F5344CB8AC3E}">
        <p14:creationId xmlns:p14="http://schemas.microsoft.com/office/powerpoint/2010/main" val="337976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5062-9516-4F31-B639-777E4E8FF7B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2089BFC-E09C-4506-A963-35D32E5AB959}"/>
              </a:ext>
            </a:extLst>
          </p:cNvPr>
          <p:cNvSpPr>
            <a:spLocks noGrp="1"/>
          </p:cNvSpPr>
          <p:nvPr>
            <p:ph type="sldNum" sz="quarter" idx="10"/>
          </p:nvPr>
        </p:nvSpPr>
        <p:spPr/>
        <p:txBody>
          <a:bodyPr/>
          <a:lstStyle/>
          <a:p>
            <a:fld id="{D1CA703B-A3F6-46D4-9A88-4E2F207467CC}" type="slidenum">
              <a:rPr lang="en-BE" smtClean="0"/>
              <a:t>‹#›</a:t>
            </a:fld>
            <a:endParaRPr lang="en-BE"/>
          </a:p>
        </p:txBody>
      </p:sp>
      <p:sp>
        <p:nvSpPr>
          <p:cNvPr id="4" name="Footer Placeholder 3">
            <a:extLst>
              <a:ext uri="{FF2B5EF4-FFF2-40B4-BE49-F238E27FC236}">
                <a16:creationId xmlns:a16="http://schemas.microsoft.com/office/drawing/2014/main" id="{A4725C60-C735-427B-9684-C3A2193ECAD0}"/>
              </a:ext>
            </a:extLst>
          </p:cNvPr>
          <p:cNvSpPr>
            <a:spLocks noGrp="1"/>
          </p:cNvSpPr>
          <p:nvPr>
            <p:ph type="ftr" sz="quarter" idx="11"/>
          </p:nvPr>
        </p:nvSpPr>
        <p:spPr/>
        <p:txBody>
          <a:bodyPr/>
          <a:lstStyle/>
          <a:p>
            <a:endParaRPr lang="en-BE"/>
          </a:p>
        </p:txBody>
      </p:sp>
      <p:cxnSp>
        <p:nvCxnSpPr>
          <p:cNvPr id="5" name="Straight Connector 4">
            <a:extLst>
              <a:ext uri="{FF2B5EF4-FFF2-40B4-BE49-F238E27FC236}">
                <a16:creationId xmlns:a16="http://schemas.microsoft.com/office/drawing/2014/main" id="{C29FE2A4-46C5-4B23-AFE9-A794215D5C6D}"/>
              </a:ext>
            </a:extLst>
          </p:cNvPr>
          <p:cNvCxnSpPr>
            <a:cxnSpLocks/>
          </p:cNvCxnSpPr>
          <p:nvPr/>
        </p:nvCxnSpPr>
        <p:spPr>
          <a:xfrm>
            <a:off x="16986" y="1690978"/>
            <a:ext cx="2148114" cy="0"/>
          </a:xfrm>
          <a:prstGeom prst="line">
            <a:avLst/>
          </a:prstGeom>
          <a:ln w="19050">
            <a:solidFill>
              <a:srgbClr val="F385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55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38533"/>
        </a:solid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25563D63-4160-4F89-BBA8-C87CB9B66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992" y="2457485"/>
            <a:ext cx="1818017" cy="971515"/>
          </a:xfrm>
          <a:prstGeom prst="rect">
            <a:avLst/>
          </a:prstGeom>
        </p:spPr>
      </p:pic>
      <p:pic>
        <p:nvPicPr>
          <p:cNvPr id="3" name="Picture 2">
            <a:extLst>
              <a:ext uri="{FF2B5EF4-FFF2-40B4-BE49-F238E27FC236}">
                <a16:creationId xmlns:a16="http://schemas.microsoft.com/office/drawing/2014/main" id="{D1CCFC59-37CA-4E20-A4DE-3041065AE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837" y="4720291"/>
            <a:ext cx="2034327" cy="551493"/>
          </a:xfrm>
          <a:prstGeom prst="rect">
            <a:avLst/>
          </a:prstGeom>
        </p:spPr>
      </p:pic>
      <p:sp>
        <p:nvSpPr>
          <p:cNvPr id="9" name="TextBox 8">
            <a:extLst>
              <a:ext uri="{FF2B5EF4-FFF2-40B4-BE49-F238E27FC236}">
                <a16:creationId xmlns:a16="http://schemas.microsoft.com/office/drawing/2014/main" id="{AC833494-2A7D-40A2-ADCF-4C3C1C03FC75}"/>
              </a:ext>
            </a:extLst>
          </p:cNvPr>
          <p:cNvSpPr txBox="1"/>
          <p:nvPr/>
        </p:nvSpPr>
        <p:spPr>
          <a:xfrm>
            <a:off x="4574897" y="4025533"/>
            <a:ext cx="3042207" cy="369332"/>
          </a:xfrm>
          <a:prstGeom prst="rect">
            <a:avLst/>
          </a:prstGeom>
          <a:noFill/>
        </p:spPr>
        <p:txBody>
          <a:bodyPr wrap="square" rtlCol="0">
            <a:spAutoFit/>
          </a:bodyPr>
          <a:lstStyle/>
          <a:p>
            <a:r>
              <a:rPr lang="en-US" dirty="0">
                <a:solidFill>
                  <a:schemeClr val="bg1"/>
                </a:solidFill>
                <a:latin typeface="Adrianna" panose="02000505040000020004" pitchFamily="50" charset="0"/>
              </a:rPr>
              <a:t>Created with simplicity by</a:t>
            </a:r>
          </a:p>
        </p:txBody>
      </p:sp>
      <p:sp>
        <p:nvSpPr>
          <p:cNvPr id="10" name="TextBox 9">
            <a:extLst>
              <a:ext uri="{FF2B5EF4-FFF2-40B4-BE49-F238E27FC236}">
                <a16:creationId xmlns:a16="http://schemas.microsoft.com/office/drawing/2014/main" id="{8B7DBC45-FE93-49A2-B24A-DB6E1A573008}"/>
              </a:ext>
            </a:extLst>
          </p:cNvPr>
          <p:cNvSpPr txBox="1"/>
          <p:nvPr/>
        </p:nvSpPr>
        <p:spPr>
          <a:xfrm>
            <a:off x="4574897" y="5537415"/>
            <a:ext cx="3042207" cy="523220"/>
          </a:xfrm>
          <a:prstGeom prst="rect">
            <a:avLst/>
          </a:prstGeom>
          <a:noFill/>
        </p:spPr>
        <p:txBody>
          <a:bodyPr wrap="square" rtlCol="0">
            <a:spAutoFit/>
          </a:bodyPr>
          <a:lstStyle/>
          <a:p>
            <a:pPr algn="ctr"/>
            <a:r>
              <a:rPr lang="en-US" sz="1400" dirty="0">
                <a:solidFill>
                  <a:schemeClr val="bg1"/>
                </a:solidFill>
                <a:latin typeface="Adrianna" panose="02000505040000020004" pitchFamily="50" charset="0"/>
                <a:hlinkClick r:id="rId4">
                  <a:extLst>
                    <a:ext uri="{A12FA001-AC4F-418D-AE19-62706E023703}">
                      <ahyp:hlinkClr xmlns:ahyp="http://schemas.microsoft.com/office/drawing/2018/hyperlinkcolor" val="tx"/>
                    </a:ext>
                  </a:extLst>
                </a:hlinkClick>
              </a:rPr>
              <a:t>sebastien@simplyflow.be</a:t>
            </a:r>
            <a:r>
              <a:rPr lang="en-US" sz="1400" dirty="0">
                <a:solidFill>
                  <a:schemeClr val="bg1"/>
                </a:solidFill>
                <a:latin typeface="Adrianna" panose="02000505040000020004" pitchFamily="50" charset="0"/>
              </a:rPr>
              <a:t> </a:t>
            </a:r>
          </a:p>
          <a:p>
            <a:pPr algn="ctr"/>
            <a:r>
              <a:rPr lang="en-US" sz="1400" dirty="0">
                <a:solidFill>
                  <a:schemeClr val="bg1"/>
                </a:solidFill>
                <a:latin typeface="Adrianna" panose="02000505040000020004" pitchFamily="50" charset="0"/>
              </a:rPr>
              <a:t> +32 476 64 17 36</a:t>
            </a:r>
          </a:p>
        </p:txBody>
      </p:sp>
    </p:spTree>
    <p:extLst>
      <p:ext uri="{BB962C8B-B14F-4D97-AF65-F5344CB8AC3E}">
        <p14:creationId xmlns:p14="http://schemas.microsoft.com/office/powerpoint/2010/main" val="1668970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F38533"/>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4B71E745-0136-419D-9261-908E23680A68}"/>
              </a:ext>
            </a:extLst>
          </p:cNvPr>
          <p:cNvPicPr>
            <a:picLocks noChangeAspect="1"/>
          </p:cNvPicPr>
          <p:nvPr/>
        </p:nvPicPr>
        <p:blipFill rotWithShape="1">
          <a:blip r:embed="rId2">
            <a:alphaModFix amt="37000"/>
            <a:extLst>
              <a:ext uri="{28A0092B-C50C-407E-A947-70E740481C1C}">
                <a14:useLocalDpi xmlns:a14="http://schemas.microsoft.com/office/drawing/2010/main" val="0"/>
              </a:ext>
            </a:extLst>
          </a:blip>
          <a:srcRect r="32612" b="24403"/>
          <a:stretch/>
        </p:blipFill>
        <p:spPr>
          <a:xfrm>
            <a:off x="4296225" y="2039905"/>
            <a:ext cx="7878790" cy="4818096"/>
          </a:xfrm>
          <a:prstGeom prst="rect">
            <a:avLst/>
          </a:prstGeom>
        </p:spPr>
      </p:pic>
      <p:sp>
        <p:nvSpPr>
          <p:cNvPr id="2" name="Title 1">
            <a:extLst>
              <a:ext uri="{FF2B5EF4-FFF2-40B4-BE49-F238E27FC236}">
                <a16:creationId xmlns:a16="http://schemas.microsoft.com/office/drawing/2014/main" id="{0BFD0E89-D454-49A4-8B0D-B0D0C784C248}"/>
              </a:ext>
            </a:extLst>
          </p:cNvPr>
          <p:cNvSpPr>
            <a:spLocks noGrp="1"/>
          </p:cNvSpPr>
          <p:nvPr>
            <p:ph type="title" hasCustomPrompt="1"/>
          </p:nvPr>
        </p:nvSpPr>
        <p:spPr>
          <a:xfrm>
            <a:off x="831850" y="1709738"/>
            <a:ext cx="10515600" cy="2852737"/>
          </a:xfrm>
        </p:spPr>
        <p:txBody>
          <a:bodyPr anchor="b"/>
          <a:lstStyle>
            <a:lvl1pPr>
              <a:defRPr sz="6000">
                <a:solidFill>
                  <a:schemeClr val="bg1"/>
                </a:solidFill>
                <a:latin typeface="Blambot Pro BB" panose="02000505000000020004" pitchFamily="2" charset="0"/>
              </a:defRPr>
            </a:lvl1pPr>
          </a:lstStyle>
          <a:p>
            <a:r>
              <a:rPr lang="en-US" dirty="0"/>
              <a:t>appendix</a:t>
            </a:r>
          </a:p>
        </p:txBody>
      </p:sp>
      <p:sp>
        <p:nvSpPr>
          <p:cNvPr id="3" name="Text Placeholder 2">
            <a:extLst>
              <a:ext uri="{FF2B5EF4-FFF2-40B4-BE49-F238E27FC236}">
                <a16:creationId xmlns:a16="http://schemas.microsoft.com/office/drawing/2014/main" id="{E501416D-85CF-4C7E-BD55-BBEB4040B4E1}"/>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latin typeface="Adrianna-Regular" panose="0200050504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More reading info and useful links</a:t>
            </a:r>
          </a:p>
        </p:txBody>
      </p:sp>
      <p:sp>
        <p:nvSpPr>
          <p:cNvPr id="7" name="Date Placeholder 3">
            <a:extLst>
              <a:ext uri="{FF2B5EF4-FFF2-40B4-BE49-F238E27FC236}">
                <a16:creationId xmlns:a16="http://schemas.microsoft.com/office/drawing/2014/main" id="{2838AE43-4161-4936-B2D8-03F38815BF4D}"/>
              </a:ext>
            </a:extLst>
          </p:cNvPr>
          <p:cNvSpPr>
            <a:spLocks noGrp="1"/>
          </p:cNvSpPr>
          <p:nvPr>
            <p:ph type="dt" sz="half" idx="10"/>
          </p:nvPr>
        </p:nvSpPr>
        <p:spPr>
          <a:xfrm>
            <a:off x="838200" y="6356350"/>
            <a:ext cx="2743200" cy="365125"/>
          </a:xfrm>
          <a:prstGeom prst="rect">
            <a:avLst/>
          </a:prstGeom>
        </p:spPr>
        <p:txBody>
          <a:bodyPr/>
          <a:lstStyle>
            <a:lvl1pPr>
              <a:defRPr sz="1200">
                <a:solidFill>
                  <a:schemeClr val="bg1"/>
                </a:solidFill>
                <a:latin typeface="Adrianna Light" panose="02000505040000020004" pitchFamily="50" charset="0"/>
              </a:defRPr>
            </a:lvl1pPr>
          </a:lstStyle>
          <a:p>
            <a:fld id="{8ABCB5F2-82B9-4F18-9CC5-2330843726B1}" type="datetimeFigureOut">
              <a:rPr lang="en-BE" smtClean="0"/>
              <a:t>18/12/2024</a:t>
            </a:fld>
            <a:endParaRPr lang="en-BE"/>
          </a:p>
        </p:txBody>
      </p:sp>
      <p:sp>
        <p:nvSpPr>
          <p:cNvPr id="9" name="Slide Number Placeholder 5">
            <a:extLst>
              <a:ext uri="{FF2B5EF4-FFF2-40B4-BE49-F238E27FC236}">
                <a16:creationId xmlns:a16="http://schemas.microsoft.com/office/drawing/2014/main" id="{5E75D69A-6C15-49E5-8D90-C8C0D2728192}"/>
              </a:ext>
            </a:extLst>
          </p:cNvPr>
          <p:cNvSpPr>
            <a:spLocks noGrp="1"/>
          </p:cNvSpPr>
          <p:nvPr>
            <p:ph type="sldNum" sz="quarter" idx="12"/>
          </p:nvPr>
        </p:nvSpPr>
        <p:spPr>
          <a:xfrm>
            <a:off x="8610600" y="6356350"/>
            <a:ext cx="2743200" cy="365125"/>
          </a:xfrm>
        </p:spPr>
        <p:txBody>
          <a:bodyPr/>
          <a:lstStyle>
            <a:lvl1pPr>
              <a:defRPr>
                <a:solidFill>
                  <a:schemeClr val="bg1"/>
                </a:solidFill>
                <a:latin typeface="Adrianna Light" panose="02000505040000020004" pitchFamily="50" charset="0"/>
              </a:defRPr>
            </a:lvl1pPr>
          </a:lstStyle>
          <a:p>
            <a:fld id="{D1CA703B-A3F6-46D4-9A88-4E2F207467CC}" type="slidenum">
              <a:rPr lang="en-BE" smtClean="0"/>
              <a:t>‹#›</a:t>
            </a:fld>
            <a:endParaRPr lang="en-BE"/>
          </a:p>
        </p:txBody>
      </p:sp>
    </p:spTree>
    <p:extLst>
      <p:ext uri="{BB962C8B-B14F-4D97-AF65-F5344CB8AC3E}">
        <p14:creationId xmlns:p14="http://schemas.microsoft.com/office/powerpoint/2010/main" val="27717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C61437-D1FE-40A1-B2D9-F60E17283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F34899-5E84-4749-B2E4-E10E094A4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35E9D5-2BD6-4CD6-81BD-92CD591A81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F38533"/>
                </a:solidFill>
                <a:latin typeface="Adrianna Light" panose="02000505040000020004" pitchFamily="50" charset="0"/>
              </a:defRPr>
            </a:lvl1pPr>
          </a:lstStyle>
          <a:p>
            <a:fld id="{D1CA703B-A3F6-46D4-9A88-4E2F207467CC}" type="slidenum">
              <a:rPr lang="en-BE" smtClean="0"/>
              <a:t>‹#›</a:t>
            </a:fld>
            <a:endParaRPr lang="en-BE"/>
          </a:p>
        </p:txBody>
      </p:sp>
      <p:sp>
        <p:nvSpPr>
          <p:cNvPr id="5" name="Footer Placeholder 4">
            <a:extLst>
              <a:ext uri="{FF2B5EF4-FFF2-40B4-BE49-F238E27FC236}">
                <a16:creationId xmlns:a16="http://schemas.microsoft.com/office/drawing/2014/main" id="{9DCCD0F4-47B2-4899-8190-2882F47627CD}"/>
              </a:ext>
            </a:extLst>
          </p:cNvPr>
          <p:cNvSpPr>
            <a:spLocks noGrp="1"/>
          </p:cNvSpPr>
          <p:nvPr>
            <p:ph type="ftr" sz="quarter" idx="3"/>
          </p:nvPr>
        </p:nvSpPr>
        <p:spPr>
          <a:xfrm>
            <a:off x="838200" y="6356349"/>
            <a:ext cx="2241755" cy="365125"/>
          </a:xfrm>
          <a:prstGeom prst="rect">
            <a:avLst/>
          </a:prstGeom>
        </p:spPr>
        <p:txBody>
          <a:bodyPr vert="horz" lIns="91440" tIns="45720" rIns="91440" bIns="45720" rtlCol="0" anchor="ctr"/>
          <a:lstStyle>
            <a:lvl1pPr algn="l">
              <a:defRPr sz="1200">
                <a:solidFill>
                  <a:srgbClr val="F38533"/>
                </a:solidFill>
                <a:latin typeface="Adrianna Light" panose="02000703030000020003" pitchFamily="50" charset="0"/>
              </a:defRPr>
            </a:lvl1pPr>
          </a:lstStyle>
          <a:p>
            <a:endParaRPr lang="en-BE"/>
          </a:p>
        </p:txBody>
      </p:sp>
    </p:spTree>
    <p:extLst>
      <p:ext uri="{BB962C8B-B14F-4D97-AF65-F5344CB8AC3E}">
        <p14:creationId xmlns:p14="http://schemas.microsoft.com/office/powerpoint/2010/main" val="1789287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rgbClr val="073F56"/>
          </a:solidFill>
          <a:latin typeface="Adrianna Light" panose="0200070303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73F56"/>
          </a:solidFill>
          <a:latin typeface="Adrianna-Regular" panose="02000505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73F56"/>
          </a:solidFill>
          <a:latin typeface="Adrianna-Regular" panose="02000505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73F56"/>
          </a:solidFill>
          <a:latin typeface="Adrianna-Regular" panose="02000505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73F56"/>
          </a:solidFill>
          <a:latin typeface="Adrianna-Regular" panose="02000505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73F56"/>
          </a:solidFill>
          <a:latin typeface="Adrianna-Regular" panose="02000505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https://docs.microsoft.com/en-us/power-bi/consumer/" TargetMode="External"/><Relationship Id="rId2" Type="http://schemas.openxmlformats.org/officeDocument/2006/relationships/hyperlink" Target="https://www.sqlbi.com/ref/power-bi-visuals-referenc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1F9F-82C8-4702-9E2E-115D9CC14A77}"/>
              </a:ext>
            </a:extLst>
          </p:cNvPr>
          <p:cNvSpPr>
            <a:spLocks noGrp="1"/>
          </p:cNvSpPr>
          <p:nvPr>
            <p:ph type="ctrTitle"/>
          </p:nvPr>
        </p:nvSpPr>
        <p:spPr>
          <a:xfrm>
            <a:off x="291600" y="885273"/>
            <a:ext cx="3747000" cy="424732"/>
          </a:xfrm>
        </p:spPr>
        <p:txBody>
          <a:bodyPr/>
          <a:lstStyle/>
          <a:p>
            <a:r>
              <a:rPr lang="en-US" dirty="0"/>
              <a:t>Power BI - Basic</a:t>
            </a:r>
            <a:endParaRPr lang="en-BE" dirty="0"/>
          </a:p>
        </p:txBody>
      </p:sp>
      <p:sp>
        <p:nvSpPr>
          <p:cNvPr id="3" name="Subtitle 2">
            <a:extLst>
              <a:ext uri="{FF2B5EF4-FFF2-40B4-BE49-F238E27FC236}">
                <a16:creationId xmlns:a16="http://schemas.microsoft.com/office/drawing/2014/main" id="{898C2080-3FEB-4EF7-82E3-3C448DC1E214}"/>
              </a:ext>
            </a:extLst>
          </p:cNvPr>
          <p:cNvSpPr>
            <a:spLocks noGrp="1"/>
          </p:cNvSpPr>
          <p:nvPr>
            <p:ph type="subTitle" idx="1"/>
          </p:nvPr>
        </p:nvSpPr>
        <p:spPr>
          <a:xfrm>
            <a:off x="291600" y="1356701"/>
            <a:ext cx="2425474" cy="286232"/>
          </a:xfrm>
        </p:spPr>
        <p:txBody>
          <a:bodyPr/>
          <a:lstStyle/>
          <a:p>
            <a:r>
              <a:rPr lang="en-US" dirty="0"/>
              <a:t>December 2024</a:t>
            </a:r>
            <a:endParaRPr lang="en-BE" dirty="0"/>
          </a:p>
        </p:txBody>
      </p:sp>
      <p:pic>
        <p:nvPicPr>
          <p:cNvPr id="6" name="Picture 5" descr="A yellow circle with black text&#10;&#10;Description automatically generated">
            <a:extLst>
              <a:ext uri="{FF2B5EF4-FFF2-40B4-BE49-F238E27FC236}">
                <a16:creationId xmlns:a16="http://schemas.microsoft.com/office/drawing/2014/main" id="{0F9E57C0-CFE0-A26F-AD43-07203DF5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19" y="1852864"/>
            <a:ext cx="660602" cy="660602"/>
          </a:xfrm>
          <a:prstGeom prst="rect">
            <a:avLst/>
          </a:prstGeom>
        </p:spPr>
      </p:pic>
    </p:spTree>
    <p:extLst>
      <p:ext uri="{BB962C8B-B14F-4D97-AF65-F5344CB8AC3E}">
        <p14:creationId xmlns:p14="http://schemas.microsoft.com/office/powerpoint/2010/main" val="3983951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7505-9C2E-4438-83BE-9C5B225167B1}"/>
              </a:ext>
            </a:extLst>
          </p:cNvPr>
          <p:cNvSpPr>
            <a:spLocks noGrp="1"/>
          </p:cNvSpPr>
          <p:nvPr>
            <p:ph type="title"/>
          </p:nvPr>
        </p:nvSpPr>
        <p:spPr>
          <a:xfrm>
            <a:off x="838200" y="365125"/>
            <a:ext cx="10515600" cy="1325563"/>
          </a:xfrm>
        </p:spPr>
        <p:txBody>
          <a:bodyPr anchor="ctr">
            <a:normAutofit/>
          </a:bodyPr>
          <a:lstStyle/>
          <a:p>
            <a:r>
              <a:rPr lang="en-US" sz="3600" dirty="0">
                <a:latin typeface="Blambot Pro BB" panose="02000505000000020004" pitchFamily="2" charset="0"/>
              </a:rPr>
              <a:t>Intro - reports</a:t>
            </a:r>
            <a:endParaRPr lang="en-BE" sz="3600" dirty="0">
              <a:latin typeface="Blambot Pro BB" panose="02000505000000020004" pitchFamily="2" charset="0"/>
            </a:endParaRPr>
          </a:p>
        </p:txBody>
      </p:sp>
      <p:pic>
        <p:nvPicPr>
          <p:cNvPr id="5" name="Picture 4" descr="Diagram, icon&#10;&#10;Description automatically generated">
            <a:extLst>
              <a:ext uri="{FF2B5EF4-FFF2-40B4-BE49-F238E27FC236}">
                <a16:creationId xmlns:a16="http://schemas.microsoft.com/office/drawing/2014/main" id="{548D11FC-2B0B-46B8-9D2D-C61583F35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792" y="1825625"/>
            <a:ext cx="2653009" cy="4351338"/>
          </a:xfrm>
          <a:prstGeom prst="rect">
            <a:avLst/>
          </a:prstGeom>
          <a:noFill/>
        </p:spPr>
      </p:pic>
      <p:sp>
        <p:nvSpPr>
          <p:cNvPr id="3" name="Content Placeholder 2">
            <a:extLst>
              <a:ext uri="{FF2B5EF4-FFF2-40B4-BE49-F238E27FC236}">
                <a16:creationId xmlns:a16="http://schemas.microsoft.com/office/drawing/2014/main" id="{961C7D3D-4281-4D66-8A5E-681D81B9AF72}"/>
              </a:ext>
            </a:extLst>
          </p:cNvPr>
          <p:cNvSpPr>
            <a:spLocks noGrp="1"/>
          </p:cNvSpPr>
          <p:nvPr>
            <p:ph sz="half" idx="2"/>
          </p:nvPr>
        </p:nvSpPr>
        <p:spPr>
          <a:xfrm>
            <a:off x="6172200" y="1825625"/>
            <a:ext cx="5181600" cy="4351338"/>
          </a:xfrm>
        </p:spPr>
        <p:txBody>
          <a:bodyPr>
            <a:normAutofit fontScale="92500" lnSpcReduction="10000"/>
          </a:bodyPr>
          <a:lstStyle/>
          <a:p>
            <a:pPr marL="0" indent="0">
              <a:buNone/>
            </a:pPr>
            <a:r>
              <a:rPr lang="en-US" dirty="0">
                <a:solidFill>
                  <a:srgbClr val="F38533"/>
                </a:solidFill>
              </a:rPr>
              <a:t>Format pane</a:t>
            </a:r>
          </a:p>
          <a:p>
            <a:pPr marL="514350" indent="-514350">
              <a:buFont typeface="+mj-lt"/>
              <a:buAutoNum type="arabicPeriod"/>
            </a:pPr>
            <a:r>
              <a:rPr lang="en-US" dirty="0"/>
              <a:t>click on any visual</a:t>
            </a:r>
          </a:p>
          <a:p>
            <a:pPr marL="514350" indent="-514350">
              <a:buFont typeface="+mj-lt"/>
              <a:buAutoNum type="arabicPeriod"/>
            </a:pPr>
            <a:r>
              <a:rPr lang="en-US" dirty="0"/>
              <a:t>Click the “paint roller” in the visualization properties</a:t>
            </a:r>
          </a:p>
          <a:p>
            <a:pPr marL="514350" indent="-514350">
              <a:buFont typeface="+mj-lt"/>
              <a:buAutoNum type="arabicPeriod"/>
            </a:pPr>
            <a:endParaRPr lang="en-US" dirty="0"/>
          </a:p>
          <a:p>
            <a:pPr marL="0" indent="0">
              <a:buNone/>
            </a:pPr>
            <a:r>
              <a:rPr lang="en-US" dirty="0"/>
              <a:t>This will display the Format Pane.</a:t>
            </a:r>
          </a:p>
          <a:p>
            <a:pPr marL="0" indent="0">
              <a:buNone/>
            </a:pPr>
            <a:endParaRPr lang="en-US" dirty="0"/>
          </a:p>
          <a:p>
            <a:pPr marL="0" indent="0">
              <a:buNone/>
            </a:pPr>
            <a:r>
              <a:rPr lang="en-US" b="1" u="sng" dirty="0">
                <a:solidFill>
                  <a:srgbClr val="F38533"/>
                </a:solidFill>
              </a:rPr>
              <a:t>Tip</a:t>
            </a:r>
            <a:r>
              <a:rPr lang="en-US" dirty="0"/>
              <a:t> </a:t>
            </a:r>
          </a:p>
          <a:p>
            <a:pPr marL="0" indent="0">
              <a:buNone/>
            </a:pPr>
            <a:r>
              <a:rPr lang="en-US" dirty="0"/>
              <a:t>You can format multiple visuals </a:t>
            </a:r>
            <a:r>
              <a:rPr lang="en-US" b="1" dirty="0">
                <a:solidFill>
                  <a:srgbClr val="F38533"/>
                </a:solidFill>
              </a:rPr>
              <a:t>if</a:t>
            </a:r>
            <a:r>
              <a:rPr lang="en-US" dirty="0"/>
              <a:t> they are of the same type</a:t>
            </a:r>
            <a:endParaRPr lang="en-BE" dirty="0"/>
          </a:p>
        </p:txBody>
      </p:sp>
    </p:spTree>
    <p:extLst>
      <p:ext uri="{BB962C8B-B14F-4D97-AF65-F5344CB8AC3E}">
        <p14:creationId xmlns:p14="http://schemas.microsoft.com/office/powerpoint/2010/main" val="172976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7505-9C2E-4438-83BE-9C5B225167B1}"/>
              </a:ext>
            </a:extLst>
          </p:cNvPr>
          <p:cNvSpPr>
            <a:spLocks noGrp="1"/>
          </p:cNvSpPr>
          <p:nvPr>
            <p:ph type="title"/>
          </p:nvPr>
        </p:nvSpPr>
        <p:spPr/>
        <p:txBody>
          <a:bodyPr>
            <a:normAutofit/>
          </a:bodyPr>
          <a:lstStyle/>
          <a:p>
            <a:r>
              <a:rPr lang="en-US" sz="3600" dirty="0">
                <a:latin typeface="Blambot Pro BB" panose="02000505000000020004" pitchFamily="2" charset="0"/>
              </a:rPr>
              <a:t>Intro - reports</a:t>
            </a:r>
            <a:endParaRPr lang="en-BE" sz="3600" dirty="0">
              <a:latin typeface="Blambot Pro BB" panose="02000505000000020004" pitchFamily="2" charset="0"/>
            </a:endParaRPr>
          </a:p>
        </p:txBody>
      </p:sp>
      <p:sp>
        <p:nvSpPr>
          <p:cNvPr id="8" name="Rectangle 7">
            <a:extLst>
              <a:ext uri="{FF2B5EF4-FFF2-40B4-BE49-F238E27FC236}">
                <a16:creationId xmlns:a16="http://schemas.microsoft.com/office/drawing/2014/main" id="{F60C7E2F-CCC6-45A4-A94E-7199ED92F348}"/>
              </a:ext>
            </a:extLst>
          </p:cNvPr>
          <p:cNvSpPr/>
          <p:nvPr/>
        </p:nvSpPr>
        <p:spPr>
          <a:xfrm>
            <a:off x="9805851" y="3143795"/>
            <a:ext cx="2488973" cy="3962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Content Placeholder 3">
            <a:extLst>
              <a:ext uri="{FF2B5EF4-FFF2-40B4-BE49-F238E27FC236}">
                <a16:creationId xmlns:a16="http://schemas.microsoft.com/office/drawing/2014/main" id="{201FCCED-C642-4890-9845-9CD746CDF055}"/>
              </a:ext>
            </a:extLst>
          </p:cNvPr>
          <p:cNvSpPr>
            <a:spLocks noGrp="1"/>
          </p:cNvSpPr>
          <p:nvPr>
            <p:ph idx="1"/>
          </p:nvPr>
        </p:nvSpPr>
        <p:spPr/>
        <p:txBody>
          <a:bodyPr>
            <a:normAutofit/>
          </a:bodyPr>
          <a:lstStyle/>
          <a:p>
            <a:pPr marL="0" indent="0">
              <a:buNone/>
            </a:pPr>
            <a:r>
              <a:rPr lang="en-US" dirty="0"/>
              <a:t>In Power BI, you can create reports with multiple visuals</a:t>
            </a:r>
          </a:p>
          <a:p>
            <a:pPr marL="0" indent="0">
              <a:buNone/>
            </a:pPr>
            <a:r>
              <a:rPr lang="en-US" dirty="0"/>
              <a:t>All visuals can be formatted similarly.  We will see how to format:</a:t>
            </a:r>
          </a:p>
          <a:p>
            <a:pPr marL="457200" indent="-457200">
              <a:buClr>
                <a:srgbClr val="F38533"/>
              </a:buClr>
              <a:buFont typeface="Wingdings" panose="05000000000000000000" pitchFamily="2" charset="2"/>
              <a:buChar char="§"/>
            </a:pPr>
            <a:r>
              <a:rPr lang="en-US" dirty="0"/>
              <a:t>Borders</a:t>
            </a:r>
          </a:p>
          <a:p>
            <a:pPr marL="457200" indent="-457200">
              <a:buClr>
                <a:srgbClr val="F38533"/>
              </a:buClr>
              <a:buFont typeface="Wingdings" panose="05000000000000000000" pitchFamily="2" charset="2"/>
              <a:buChar char="§"/>
            </a:pPr>
            <a:r>
              <a:rPr lang="en-US" dirty="0"/>
              <a:t>Background colors</a:t>
            </a:r>
          </a:p>
          <a:p>
            <a:pPr marL="457200" indent="-457200">
              <a:buClr>
                <a:srgbClr val="F38533"/>
              </a:buClr>
              <a:buFont typeface="Wingdings" panose="05000000000000000000" pitchFamily="2" charset="2"/>
              <a:buChar char="§"/>
            </a:pPr>
            <a:r>
              <a:rPr lang="en-US" dirty="0"/>
              <a:t>Titles</a:t>
            </a:r>
          </a:p>
          <a:p>
            <a:pPr marL="457200" indent="-457200">
              <a:buClr>
                <a:srgbClr val="F38533"/>
              </a:buClr>
              <a:buFont typeface="Wingdings" panose="05000000000000000000" pitchFamily="2" charset="2"/>
              <a:buChar char="§"/>
            </a:pPr>
            <a:r>
              <a:rPr lang="en-US" dirty="0"/>
              <a:t>Table gridlines</a:t>
            </a:r>
          </a:p>
          <a:p>
            <a:pPr marL="457200" indent="-457200">
              <a:buClr>
                <a:srgbClr val="F38533"/>
              </a:buClr>
              <a:buFont typeface="Wingdings" panose="05000000000000000000" pitchFamily="2" charset="2"/>
              <a:buChar char="§"/>
            </a:pPr>
            <a:r>
              <a:rPr lang="en-US" dirty="0"/>
              <a:t>Data colors</a:t>
            </a:r>
          </a:p>
        </p:txBody>
      </p:sp>
    </p:spTree>
    <p:extLst>
      <p:ext uri="{BB962C8B-B14F-4D97-AF65-F5344CB8AC3E}">
        <p14:creationId xmlns:p14="http://schemas.microsoft.com/office/powerpoint/2010/main" val="138965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E246-AF3A-4EE8-B6A7-B9940A47366D}"/>
              </a:ext>
            </a:extLst>
          </p:cNvPr>
          <p:cNvSpPr>
            <a:spLocks noGrp="1"/>
          </p:cNvSpPr>
          <p:nvPr>
            <p:ph type="title"/>
          </p:nvPr>
        </p:nvSpPr>
        <p:spPr/>
        <p:txBody>
          <a:bodyPr>
            <a:normAutofit/>
          </a:bodyPr>
          <a:lstStyle/>
          <a:p>
            <a:r>
              <a:rPr lang="en-US" sz="3600" dirty="0">
                <a:latin typeface="Blambot Pro BB" panose="02000505000000020004" pitchFamily="2" charset="0"/>
              </a:rPr>
              <a:t>Intro – Adding smart narrative visuals</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593EA715-2D39-4037-BE42-80AB7F3113D6}"/>
              </a:ext>
            </a:extLst>
          </p:cNvPr>
          <p:cNvSpPr>
            <a:spLocks noGrp="1"/>
          </p:cNvSpPr>
          <p:nvPr>
            <p:ph idx="1"/>
          </p:nvPr>
        </p:nvSpPr>
        <p:spPr/>
        <p:txBody>
          <a:bodyPr/>
          <a:lstStyle/>
          <a:p>
            <a:pPr marL="0" indent="0">
              <a:buNone/>
            </a:pPr>
            <a:r>
              <a:rPr lang="en-US" b="0" i="0" dirty="0">
                <a:effectLst/>
              </a:rPr>
              <a:t>You can add text boxes, shapes, and </a:t>
            </a:r>
            <a:r>
              <a:rPr lang="en-US" b="0" i="1" dirty="0">
                <a:effectLst/>
              </a:rPr>
              <a:t>smart narrative visuals</a:t>
            </a:r>
            <a:r>
              <a:rPr lang="en-US" b="0" i="0" dirty="0">
                <a:effectLst/>
              </a:rPr>
              <a:t> to reports in Power BI Desktop or the Microsoft Power BI service.</a:t>
            </a:r>
          </a:p>
          <a:p>
            <a:pPr marL="0" indent="0">
              <a:buNone/>
            </a:pPr>
            <a:r>
              <a:rPr lang="en-US" dirty="0">
                <a:solidFill>
                  <a:srgbClr val="F38533"/>
                </a:solidFill>
              </a:rPr>
              <a:t>Note</a:t>
            </a:r>
            <a:r>
              <a:rPr lang="en-US" dirty="0"/>
              <a:t> you must have editing permissions</a:t>
            </a:r>
            <a:r>
              <a:rPr lang="en-US" b="0" i="0" dirty="0">
                <a:effectLst/>
              </a:rPr>
              <a:t> </a:t>
            </a:r>
          </a:p>
          <a:p>
            <a:pPr marL="0" indent="0">
              <a:buNone/>
            </a:pPr>
            <a:r>
              <a:rPr lang="en-US" dirty="0"/>
              <a:t>Let’s add some static shapes, images and boxes</a:t>
            </a:r>
            <a:endParaRPr lang="en-BE" dirty="0"/>
          </a:p>
        </p:txBody>
      </p:sp>
    </p:spTree>
    <p:extLst>
      <p:ext uri="{BB962C8B-B14F-4D97-AF65-F5344CB8AC3E}">
        <p14:creationId xmlns:p14="http://schemas.microsoft.com/office/powerpoint/2010/main" val="35026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460C-43B2-4805-8E7B-07C7E3C2B05C}"/>
              </a:ext>
            </a:extLst>
          </p:cNvPr>
          <p:cNvSpPr>
            <a:spLocks noGrp="1"/>
          </p:cNvSpPr>
          <p:nvPr>
            <p:ph type="title"/>
          </p:nvPr>
        </p:nvSpPr>
        <p:spPr/>
        <p:txBody>
          <a:bodyPr>
            <a:normAutofit/>
          </a:bodyPr>
          <a:lstStyle/>
          <a:p>
            <a:r>
              <a:rPr lang="en-US" sz="3600" dirty="0">
                <a:latin typeface="Blambot Pro BB" panose="02000505000000020004" pitchFamily="2" charset="0"/>
              </a:rPr>
              <a:t>Intro – Exporting data</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F669C2C2-0739-4C60-9602-7D4DD6B946FE}"/>
              </a:ext>
            </a:extLst>
          </p:cNvPr>
          <p:cNvSpPr>
            <a:spLocks noGrp="1"/>
          </p:cNvSpPr>
          <p:nvPr>
            <p:ph idx="1"/>
          </p:nvPr>
        </p:nvSpPr>
        <p:spPr/>
        <p:txBody>
          <a:bodyPr/>
          <a:lstStyle/>
          <a:p>
            <a:pPr marL="0" indent="0">
              <a:buNone/>
            </a:pPr>
            <a:r>
              <a:rPr lang="en-US" dirty="0"/>
              <a:t>Your turn:</a:t>
            </a:r>
          </a:p>
          <a:p>
            <a:pPr marL="457200" indent="-457200">
              <a:buClr>
                <a:srgbClr val="F38533"/>
              </a:buClr>
              <a:buFont typeface="Wingdings" panose="05000000000000000000" pitchFamily="2" charset="2"/>
              <a:buChar char="§"/>
            </a:pPr>
            <a:r>
              <a:rPr lang="en-US" dirty="0"/>
              <a:t>Export data</a:t>
            </a:r>
          </a:p>
          <a:p>
            <a:pPr marL="457200" indent="-457200">
              <a:buClr>
                <a:srgbClr val="F38533"/>
              </a:buClr>
              <a:buFont typeface="Wingdings" panose="05000000000000000000" pitchFamily="2" charset="2"/>
              <a:buChar char="§"/>
            </a:pPr>
            <a:r>
              <a:rPr lang="en-US" dirty="0"/>
              <a:t>Bear in mind that the export is done with the existing filters.</a:t>
            </a:r>
            <a:endParaRPr lang="en-BE" dirty="0"/>
          </a:p>
        </p:txBody>
      </p:sp>
      <p:sp>
        <p:nvSpPr>
          <p:cNvPr id="8" name="Rectangle 7">
            <a:extLst>
              <a:ext uri="{FF2B5EF4-FFF2-40B4-BE49-F238E27FC236}">
                <a16:creationId xmlns:a16="http://schemas.microsoft.com/office/drawing/2014/main" id="{2C801474-0C1C-4E9C-A57C-52CF24D63C7C}"/>
              </a:ext>
            </a:extLst>
          </p:cNvPr>
          <p:cNvSpPr/>
          <p:nvPr/>
        </p:nvSpPr>
        <p:spPr>
          <a:xfrm>
            <a:off x="10746377" y="3239589"/>
            <a:ext cx="1548448" cy="3866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429178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1BD4-F059-420C-B79B-510F32599337}"/>
              </a:ext>
            </a:extLst>
          </p:cNvPr>
          <p:cNvSpPr>
            <a:spLocks noGrp="1"/>
          </p:cNvSpPr>
          <p:nvPr>
            <p:ph type="title"/>
          </p:nvPr>
        </p:nvSpPr>
        <p:spPr/>
        <p:txBody>
          <a:bodyPr>
            <a:normAutofit/>
          </a:bodyPr>
          <a:lstStyle/>
          <a:p>
            <a:r>
              <a:rPr lang="en-US" sz="3600" dirty="0">
                <a:latin typeface="Blambot Pro BB" panose="02000505000000020004" pitchFamily="2" charset="0"/>
              </a:rPr>
              <a:t>Intro - hierarchies</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662454ED-2D23-4F1E-884C-C5D09AA3D1F3}"/>
              </a:ext>
            </a:extLst>
          </p:cNvPr>
          <p:cNvSpPr>
            <a:spLocks noGrp="1"/>
          </p:cNvSpPr>
          <p:nvPr>
            <p:ph idx="1"/>
          </p:nvPr>
        </p:nvSpPr>
        <p:spPr/>
        <p:txBody>
          <a:bodyPr/>
          <a:lstStyle/>
          <a:p>
            <a:pPr marL="0" indent="0">
              <a:buNone/>
            </a:pPr>
            <a:r>
              <a:rPr lang="en-US" dirty="0"/>
              <a:t>A hierarchy is a set of fields categorized in a hierarchical </a:t>
            </a:r>
          </a:p>
          <a:p>
            <a:pPr marL="0" indent="0">
              <a:buNone/>
            </a:pPr>
            <a:r>
              <a:rPr lang="en-US" dirty="0"/>
              <a:t>way that one level is the parent of another level.</a:t>
            </a:r>
          </a:p>
          <a:p>
            <a:pPr marL="0" indent="0">
              <a:buNone/>
            </a:pPr>
            <a:r>
              <a:rPr lang="en-US" dirty="0">
                <a:solidFill>
                  <a:srgbClr val="F38533"/>
                </a:solidFill>
              </a:rPr>
              <a:t>Example calendar data</a:t>
            </a:r>
          </a:p>
          <a:p>
            <a:pPr marL="0" indent="0">
              <a:buNone/>
            </a:pPr>
            <a:r>
              <a:rPr lang="en-US" dirty="0"/>
              <a:t>Year – Quarter – Month – Week – Day</a:t>
            </a:r>
          </a:p>
          <a:p>
            <a:pPr marL="0" indent="0">
              <a:buNone/>
            </a:pPr>
            <a:r>
              <a:rPr lang="en-US" dirty="0"/>
              <a:t>2021 – Q4 – October – week 43 - Thursday 28</a:t>
            </a:r>
          </a:p>
          <a:p>
            <a:pPr marL="0" indent="0">
              <a:buNone/>
            </a:pPr>
            <a:r>
              <a:rPr lang="en-US" dirty="0">
                <a:solidFill>
                  <a:srgbClr val="F38533"/>
                </a:solidFill>
              </a:rPr>
              <a:t>Example product data</a:t>
            </a:r>
          </a:p>
          <a:p>
            <a:pPr marL="0" indent="0">
              <a:buNone/>
            </a:pPr>
            <a:r>
              <a:rPr lang="en-US" dirty="0"/>
              <a:t>Category – subcategory –product</a:t>
            </a:r>
          </a:p>
          <a:p>
            <a:pPr marL="0" indent="0">
              <a:buNone/>
            </a:pPr>
            <a:r>
              <a:rPr lang="en-US" dirty="0"/>
              <a:t>Clothing – men – white t-shirt</a:t>
            </a:r>
            <a:endParaRPr lang="en-BE" dirty="0"/>
          </a:p>
        </p:txBody>
      </p:sp>
      <p:pic>
        <p:nvPicPr>
          <p:cNvPr id="7" name="Picture 6" descr="A picture containing icon&#10;&#10;Description automatically generated">
            <a:extLst>
              <a:ext uri="{FF2B5EF4-FFF2-40B4-BE49-F238E27FC236}">
                <a16:creationId xmlns:a16="http://schemas.microsoft.com/office/drawing/2014/main" id="{D772FAB9-DEFD-4C49-8299-31758ACF3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8701" y="1663268"/>
            <a:ext cx="1625397" cy="1625397"/>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8C518943-BB5C-461F-BD00-B0F4B2204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1319" y="3003328"/>
            <a:ext cx="1961905" cy="1828571"/>
          </a:xfrm>
          <a:prstGeom prst="rect">
            <a:avLst/>
          </a:prstGeom>
        </p:spPr>
      </p:pic>
      <p:cxnSp>
        <p:nvCxnSpPr>
          <p:cNvPr id="11" name="Straight Arrow Connector 10">
            <a:extLst>
              <a:ext uri="{FF2B5EF4-FFF2-40B4-BE49-F238E27FC236}">
                <a16:creationId xmlns:a16="http://schemas.microsoft.com/office/drawing/2014/main" id="{40F2F393-ED94-45F9-B8EA-CFD38EECAD68}"/>
              </a:ext>
            </a:extLst>
          </p:cNvPr>
          <p:cNvCxnSpPr>
            <a:cxnSpLocks/>
          </p:cNvCxnSpPr>
          <p:nvPr/>
        </p:nvCxnSpPr>
        <p:spPr>
          <a:xfrm>
            <a:off x="9105900" y="2592981"/>
            <a:ext cx="1457324" cy="0"/>
          </a:xfrm>
          <a:prstGeom prst="straightConnector1">
            <a:avLst/>
          </a:prstGeom>
          <a:ln w="38100">
            <a:solidFill>
              <a:srgbClr val="F385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879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1BD4-F059-420C-B79B-510F32599337}"/>
              </a:ext>
            </a:extLst>
          </p:cNvPr>
          <p:cNvSpPr>
            <a:spLocks noGrp="1"/>
          </p:cNvSpPr>
          <p:nvPr>
            <p:ph type="title"/>
          </p:nvPr>
        </p:nvSpPr>
        <p:spPr/>
        <p:txBody>
          <a:bodyPr>
            <a:normAutofit/>
          </a:bodyPr>
          <a:lstStyle/>
          <a:p>
            <a:r>
              <a:rPr lang="en-US" sz="3600" dirty="0">
                <a:latin typeface="Blambot Pro BB" panose="02000505000000020004" pitchFamily="2" charset="0"/>
              </a:rPr>
              <a:t>Intro - hierarchies</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662454ED-2D23-4F1E-884C-C5D09AA3D1F3}"/>
              </a:ext>
            </a:extLst>
          </p:cNvPr>
          <p:cNvSpPr>
            <a:spLocks noGrp="1"/>
          </p:cNvSpPr>
          <p:nvPr>
            <p:ph idx="1"/>
          </p:nvPr>
        </p:nvSpPr>
        <p:spPr/>
        <p:txBody>
          <a:bodyPr/>
          <a:lstStyle/>
          <a:p>
            <a:pPr marL="0" indent="0">
              <a:buNone/>
            </a:pPr>
            <a:r>
              <a:rPr lang="en-US" dirty="0"/>
              <a:t>Let’s create a new hierarchy</a:t>
            </a:r>
          </a:p>
          <a:p>
            <a:pPr marL="0" indent="0">
              <a:buNone/>
            </a:pPr>
            <a:r>
              <a:rPr lang="en-US" dirty="0">
                <a:solidFill>
                  <a:srgbClr val="F38533"/>
                </a:solidFill>
              </a:rPr>
              <a:t>Note</a:t>
            </a:r>
            <a:r>
              <a:rPr lang="en-US" dirty="0"/>
              <a:t>: This can only be done in Power Bi desktop</a:t>
            </a:r>
          </a:p>
          <a:p>
            <a:pPr marL="0" indent="0">
              <a:buNone/>
            </a:pPr>
            <a:endParaRPr lang="en-US" dirty="0"/>
          </a:p>
          <a:p>
            <a:pPr marL="0" indent="0">
              <a:buNone/>
            </a:pPr>
            <a:r>
              <a:rPr lang="en-US" u="sng" dirty="0" err="1"/>
              <a:t>Exercice</a:t>
            </a:r>
            <a:r>
              <a:rPr lang="en-US" dirty="0"/>
              <a:t>: in a new power BI desktop file we will import</a:t>
            </a:r>
          </a:p>
          <a:p>
            <a:pPr marL="457200" indent="-457200">
              <a:buClr>
                <a:srgbClr val="073F56"/>
              </a:buClr>
              <a:buFont typeface="Wingdings" panose="05000000000000000000" pitchFamily="2" charset="2"/>
              <a:buChar char="§"/>
            </a:pPr>
            <a:r>
              <a:rPr lang="en-US" dirty="0">
                <a:solidFill>
                  <a:srgbClr val="F38533"/>
                </a:solidFill>
              </a:rPr>
              <a:t>ProductHierarchy.xlsx</a:t>
            </a:r>
          </a:p>
        </p:txBody>
      </p:sp>
    </p:spTree>
    <p:extLst>
      <p:ext uri="{BB962C8B-B14F-4D97-AF65-F5344CB8AC3E}">
        <p14:creationId xmlns:p14="http://schemas.microsoft.com/office/powerpoint/2010/main" val="1450624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D312-8A0E-459D-A93E-93EF10503462}"/>
              </a:ext>
            </a:extLst>
          </p:cNvPr>
          <p:cNvSpPr>
            <a:spLocks noGrp="1"/>
          </p:cNvSpPr>
          <p:nvPr>
            <p:ph type="title"/>
          </p:nvPr>
        </p:nvSpPr>
        <p:spPr/>
        <p:txBody>
          <a:bodyPr/>
          <a:lstStyle/>
          <a:p>
            <a:r>
              <a:rPr lang="en-US" dirty="0"/>
              <a:t>Filters and slicers</a:t>
            </a:r>
            <a:endParaRPr lang="en-BE" dirty="0"/>
          </a:p>
        </p:txBody>
      </p:sp>
    </p:spTree>
    <p:extLst>
      <p:ext uri="{BB962C8B-B14F-4D97-AF65-F5344CB8AC3E}">
        <p14:creationId xmlns:p14="http://schemas.microsoft.com/office/powerpoint/2010/main" val="2128209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Filters</a:t>
            </a:r>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idx="1"/>
          </p:nvPr>
        </p:nvSpPr>
        <p:spPr/>
        <p:txBody>
          <a:bodyPr>
            <a:normAutofit/>
          </a:bodyPr>
          <a:lstStyle/>
          <a:p>
            <a:pPr marL="457200" indent="-457200">
              <a:buClr>
                <a:srgbClr val="F38533"/>
              </a:buClr>
              <a:buFont typeface="Wingdings" panose="05000000000000000000" pitchFamily="2" charset="2"/>
              <a:buChar char="§"/>
            </a:pPr>
            <a:r>
              <a:rPr lang="en-US" dirty="0"/>
              <a:t>Levels</a:t>
            </a:r>
          </a:p>
          <a:p>
            <a:pPr marL="457200" indent="-457200">
              <a:buClr>
                <a:srgbClr val="F38533"/>
              </a:buClr>
              <a:buFont typeface="Wingdings" panose="05000000000000000000" pitchFamily="2" charset="2"/>
              <a:buChar char="§"/>
            </a:pPr>
            <a:r>
              <a:rPr lang="en-US" dirty="0"/>
              <a:t>Data types</a:t>
            </a:r>
          </a:p>
          <a:p>
            <a:pPr marL="457200" indent="-457200">
              <a:buClr>
                <a:srgbClr val="F38533"/>
              </a:buClr>
              <a:buFont typeface="Wingdings" panose="05000000000000000000" pitchFamily="2" charset="2"/>
              <a:buChar char="§"/>
            </a:pPr>
            <a:r>
              <a:rPr lang="en-US" dirty="0"/>
              <a:t>Adding, applying, clearing</a:t>
            </a:r>
          </a:p>
          <a:p>
            <a:pPr marL="457200" indent="-457200">
              <a:buClr>
                <a:srgbClr val="F38533"/>
              </a:buClr>
              <a:buFont typeface="Wingdings" panose="05000000000000000000" pitchFamily="2" charset="2"/>
              <a:buChar char="§"/>
            </a:pPr>
            <a:r>
              <a:rPr lang="en-US" dirty="0"/>
              <a:t>Select all</a:t>
            </a:r>
          </a:p>
          <a:p>
            <a:pPr marL="457200" indent="-457200">
              <a:buClr>
                <a:srgbClr val="F38533"/>
              </a:buClr>
              <a:buFont typeface="Wingdings" panose="05000000000000000000" pitchFamily="2" charset="2"/>
              <a:buChar char="§"/>
            </a:pPr>
            <a:r>
              <a:rPr lang="en-US" dirty="0"/>
              <a:t>Filter types</a:t>
            </a:r>
          </a:p>
          <a:p>
            <a:pPr marL="457200" indent="-457200">
              <a:buClr>
                <a:srgbClr val="F38533"/>
              </a:buClr>
              <a:buFont typeface="Wingdings" panose="05000000000000000000" pitchFamily="2" charset="2"/>
              <a:buChar char="§"/>
            </a:pPr>
            <a:r>
              <a:rPr lang="en-US" dirty="0"/>
              <a:t>Multiple, page-level, report-level, removing</a:t>
            </a:r>
          </a:p>
          <a:p>
            <a:pPr marL="0" indent="0">
              <a:buClr>
                <a:srgbClr val="F38533"/>
              </a:buClr>
              <a:buNone/>
            </a:pPr>
            <a:endParaRPr lang="en-US" dirty="0"/>
          </a:p>
          <a:p>
            <a:pPr marL="457200" indent="-457200">
              <a:buClr>
                <a:srgbClr val="F38533"/>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D689D-1DBD-470F-98D5-0B812E4D12BB}" type="slidenum">
              <a:rPr kumimoji="0" lang="en-US" sz="1200" b="0" i="0" u="none" strike="noStrike" kern="1200" cap="none" spc="0" normalizeH="0" baseline="0" noProof="0" smtClean="0">
                <a:ln>
                  <a:noFill/>
                </a:ln>
                <a:solidFill>
                  <a:srgbClr val="F38533"/>
                </a:solidFill>
                <a:effectLst/>
                <a:uLnTx/>
                <a:uFillTx/>
                <a:latin typeface="Adrianna Light" panose="02000505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F38533"/>
              </a:solidFill>
              <a:effectLst/>
              <a:uLnTx/>
              <a:uFillTx/>
              <a:latin typeface="Adrianna Light" panose="02000505040000020004" pitchFamily="50" charset="0"/>
              <a:ea typeface="+mn-ea"/>
              <a:cs typeface="+mn-cs"/>
            </a:endParaRPr>
          </a:p>
        </p:txBody>
      </p:sp>
    </p:spTree>
    <p:extLst>
      <p:ext uri="{BB962C8B-B14F-4D97-AF65-F5344CB8AC3E}">
        <p14:creationId xmlns:p14="http://schemas.microsoft.com/office/powerpoint/2010/main" val="175090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CE40-6E81-49CE-8623-DFCD2D9B15F5}"/>
              </a:ext>
            </a:extLst>
          </p:cNvPr>
          <p:cNvSpPr>
            <a:spLocks noGrp="1"/>
          </p:cNvSpPr>
          <p:nvPr>
            <p:ph type="title"/>
          </p:nvPr>
        </p:nvSpPr>
        <p:spPr/>
        <p:txBody>
          <a:bodyPr>
            <a:normAutofit/>
          </a:bodyPr>
          <a:lstStyle/>
          <a:p>
            <a:r>
              <a:rPr lang="en-US" sz="3600" dirty="0">
                <a:latin typeface="Blambot Pro BB" panose="02000505000000020004" pitchFamily="2" charset="0"/>
              </a:rPr>
              <a:t>Filters – intro</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116841D8-752F-465F-A2E8-764B8AB72DDC}"/>
              </a:ext>
            </a:extLst>
          </p:cNvPr>
          <p:cNvSpPr>
            <a:spLocks noGrp="1"/>
          </p:cNvSpPr>
          <p:nvPr>
            <p:ph idx="1"/>
          </p:nvPr>
        </p:nvSpPr>
        <p:spPr>
          <a:xfrm>
            <a:off x="838200" y="1825625"/>
            <a:ext cx="3764280" cy="4351338"/>
          </a:xfrm>
        </p:spPr>
        <p:txBody>
          <a:bodyPr/>
          <a:lstStyle/>
          <a:p>
            <a:pPr marL="0" indent="0">
              <a:buNone/>
            </a:pPr>
            <a:r>
              <a:rPr lang="en-US" dirty="0">
                <a:solidFill>
                  <a:srgbClr val="F38533"/>
                </a:solidFill>
              </a:rPr>
              <a:t>Filterable data types</a:t>
            </a:r>
          </a:p>
          <a:p>
            <a:pPr marL="457200" indent="-457200">
              <a:buClr>
                <a:srgbClr val="F38533"/>
              </a:buClr>
              <a:buFont typeface="Wingdings" panose="05000000000000000000" pitchFamily="2" charset="2"/>
              <a:buChar char="§"/>
            </a:pPr>
            <a:r>
              <a:rPr lang="en-US" dirty="0"/>
              <a:t>Text</a:t>
            </a:r>
          </a:p>
          <a:p>
            <a:pPr marL="457200" indent="-457200">
              <a:buClr>
                <a:srgbClr val="F38533"/>
              </a:buClr>
              <a:buFont typeface="Wingdings" panose="05000000000000000000" pitchFamily="2" charset="2"/>
              <a:buChar char="§"/>
            </a:pPr>
            <a:r>
              <a:rPr lang="en-US" dirty="0"/>
              <a:t>Numeric values</a:t>
            </a:r>
          </a:p>
          <a:p>
            <a:pPr marL="457200" indent="-457200">
              <a:buClr>
                <a:srgbClr val="F38533"/>
              </a:buClr>
              <a:buFont typeface="Wingdings" panose="05000000000000000000" pitchFamily="2" charset="2"/>
              <a:buChar char="§"/>
            </a:pPr>
            <a:r>
              <a:rPr lang="en-US" dirty="0"/>
              <a:t>Dates</a:t>
            </a:r>
          </a:p>
          <a:p>
            <a:pPr marL="457200" indent="-457200">
              <a:buClr>
                <a:srgbClr val="F38533"/>
              </a:buClr>
              <a:buFont typeface="Wingdings" panose="05000000000000000000" pitchFamily="2" charset="2"/>
              <a:buChar char="§"/>
            </a:pPr>
            <a:r>
              <a:rPr lang="en-US" dirty="0"/>
              <a:t>Logical values</a:t>
            </a:r>
            <a:endParaRPr lang="en-BE" dirty="0"/>
          </a:p>
        </p:txBody>
      </p:sp>
      <p:graphicFrame>
        <p:nvGraphicFramePr>
          <p:cNvPr id="4" name="Table 3">
            <a:extLst>
              <a:ext uri="{FF2B5EF4-FFF2-40B4-BE49-F238E27FC236}">
                <a16:creationId xmlns:a16="http://schemas.microsoft.com/office/drawing/2014/main" id="{42CE5A5C-BE72-463A-8E51-504AF19845E6}"/>
              </a:ext>
            </a:extLst>
          </p:cNvPr>
          <p:cNvGraphicFramePr>
            <a:graphicFrameLocks noGrp="1"/>
          </p:cNvGraphicFramePr>
          <p:nvPr>
            <p:extLst>
              <p:ext uri="{D42A27DB-BD31-4B8C-83A1-F6EECF244321}">
                <p14:modId xmlns:p14="http://schemas.microsoft.com/office/powerpoint/2010/main" val="1378656621"/>
              </p:ext>
            </p:extLst>
          </p:nvPr>
        </p:nvGraphicFramePr>
        <p:xfrm>
          <a:off x="4602480" y="1832610"/>
          <a:ext cx="4857909" cy="3308264"/>
        </p:xfrm>
        <a:graphic>
          <a:graphicData uri="http://schemas.openxmlformats.org/drawingml/2006/table">
            <a:tbl>
              <a:tblPr firstRow="1" firstCol="1" bandRow="1"/>
              <a:tblGrid>
                <a:gridCol w="1275251">
                  <a:extLst>
                    <a:ext uri="{9D8B030D-6E8A-4147-A177-3AD203B41FA5}">
                      <a16:colId xmlns:a16="http://schemas.microsoft.com/office/drawing/2014/main" val="3234926885"/>
                    </a:ext>
                  </a:extLst>
                </a:gridCol>
                <a:gridCol w="3582658">
                  <a:extLst>
                    <a:ext uri="{9D8B030D-6E8A-4147-A177-3AD203B41FA5}">
                      <a16:colId xmlns:a16="http://schemas.microsoft.com/office/drawing/2014/main" val="4090726413"/>
                    </a:ext>
                  </a:extLst>
                </a:gridCol>
              </a:tblGrid>
              <a:tr h="629642">
                <a:tc>
                  <a:txBody>
                    <a:bodyPr/>
                    <a:lstStyle/>
                    <a:p>
                      <a:pPr>
                        <a:lnSpc>
                          <a:spcPct val="107000"/>
                        </a:lnSpc>
                        <a:spcAft>
                          <a:spcPts val="800"/>
                        </a:spcAft>
                      </a:pPr>
                      <a:r>
                        <a:rPr lang="en-US" sz="2800" dirty="0">
                          <a:solidFill>
                            <a:srgbClr val="F38533"/>
                          </a:solidFill>
                          <a:effectLst/>
                          <a:latin typeface="Calibri" panose="020F0502020204030204" pitchFamily="34" charset="0"/>
                          <a:ea typeface="Calibri" panose="020F0502020204030204" pitchFamily="34" charset="0"/>
                          <a:cs typeface="Times New Roman" panose="02020603050405020304" pitchFamily="18" charset="0"/>
                        </a:rPr>
                        <a:t>Type</a:t>
                      </a:r>
                      <a:endParaRPr lang="en-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800" dirty="0">
                          <a:solidFill>
                            <a:srgbClr val="F38533"/>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8150269"/>
                  </a:ext>
                </a:extLst>
              </a:tr>
              <a:tr h="629642">
                <a:tc>
                  <a:txBody>
                    <a:bodyPr/>
                    <a:lstStyle/>
                    <a:p>
                      <a:pPr>
                        <a:lnSpc>
                          <a:spcPct val="107000"/>
                        </a:lnSpc>
                        <a:spcAft>
                          <a:spcPts val="800"/>
                        </a:spcAft>
                      </a:pPr>
                      <a:r>
                        <a:rPr lang="en-US" sz="2800" dirty="0">
                          <a:solidFill>
                            <a:srgbClr val="073F56"/>
                          </a:solidFill>
                          <a:effectLst/>
                          <a:latin typeface="Calibri" panose="020F0502020204030204" pitchFamily="34" charset="0"/>
                          <a:ea typeface="Calibri" panose="020F0502020204030204" pitchFamily="34" charset="0"/>
                          <a:cs typeface="Times New Roman" panose="02020603050405020304" pitchFamily="18" charset="0"/>
                        </a:rPr>
                        <a:t>Visual-level</a:t>
                      </a:r>
                      <a:endParaRPr lang="en-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800" dirty="0">
                          <a:solidFill>
                            <a:srgbClr val="073F56"/>
                          </a:solidFill>
                          <a:effectLst/>
                          <a:latin typeface="Calibri" panose="020F0502020204030204" pitchFamily="34" charset="0"/>
                          <a:ea typeface="Calibri" panose="020F0502020204030204" pitchFamily="34" charset="0"/>
                          <a:cs typeface="Times New Roman" panose="02020603050405020304" pitchFamily="18" charset="0"/>
                        </a:rPr>
                        <a:t>Filters only the selected visual</a:t>
                      </a:r>
                      <a:endParaRPr lang="en-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718480"/>
                  </a:ext>
                </a:extLst>
              </a:tr>
              <a:tr h="629642">
                <a:tc>
                  <a:txBody>
                    <a:bodyPr/>
                    <a:lstStyle/>
                    <a:p>
                      <a:pPr>
                        <a:lnSpc>
                          <a:spcPct val="107000"/>
                        </a:lnSpc>
                        <a:spcAft>
                          <a:spcPts val="800"/>
                        </a:spcAft>
                      </a:pPr>
                      <a:r>
                        <a:rPr lang="en-US" sz="2800" dirty="0">
                          <a:solidFill>
                            <a:srgbClr val="073F56"/>
                          </a:solidFill>
                          <a:effectLst/>
                          <a:latin typeface="Calibri" panose="020F0502020204030204" pitchFamily="34" charset="0"/>
                          <a:ea typeface="Calibri" panose="020F0502020204030204" pitchFamily="34" charset="0"/>
                          <a:cs typeface="Times New Roman" panose="02020603050405020304" pitchFamily="18" charset="0"/>
                        </a:rPr>
                        <a:t>Page-level</a:t>
                      </a:r>
                      <a:endParaRPr lang="en-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800">
                          <a:solidFill>
                            <a:srgbClr val="073F56"/>
                          </a:solidFill>
                          <a:effectLst/>
                          <a:latin typeface="Calibri" panose="020F0502020204030204" pitchFamily="34" charset="0"/>
                          <a:ea typeface="Calibri" panose="020F0502020204030204" pitchFamily="34" charset="0"/>
                          <a:cs typeface="Times New Roman" panose="02020603050405020304" pitchFamily="18" charset="0"/>
                        </a:rPr>
                        <a:t>Filters all visuals in the current page</a:t>
                      </a:r>
                      <a:endParaRPr lang="en-B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782748"/>
                  </a:ext>
                </a:extLst>
              </a:tr>
              <a:tr h="629642">
                <a:tc>
                  <a:txBody>
                    <a:bodyPr/>
                    <a:lstStyle/>
                    <a:p>
                      <a:pPr>
                        <a:lnSpc>
                          <a:spcPct val="107000"/>
                        </a:lnSpc>
                        <a:spcAft>
                          <a:spcPts val="800"/>
                        </a:spcAft>
                      </a:pPr>
                      <a:r>
                        <a:rPr lang="en-US" sz="2800">
                          <a:solidFill>
                            <a:srgbClr val="073F56"/>
                          </a:solidFill>
                          <a:effectLst/>
                          <a:latin typeface="Calibri" panose="020F0502020204030204" pitchFamily="34" charset="0"/>
                          <a:ea typeface="Calibri" panose="020F0502020204030204" pitchFamily="34" charset="0"/>
                          <a:cs typeface="Times New Roman" panose="02020603050405020304" pitchFamily="18" charset="0"/>
                        </a:rPr>
                        <a:t>Report-level</a:t>
                      </a:r>
                      <a:endParaRPr lang="en-B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US" sz="2800" dirty="0">
                          <a:solidFill>
                            <a:srgbClr val="073F56"/>
                          </a:solidFill>
                          <a:effectLst/>
                          <a:latin typeface="Calibri" panose="020F0502020204030204" pitchFamily="34" charset="0"/>
                          <a:ea typeface="Calibri" panose="020F0502020204030204" pitchFamily="34" charset="0"/>
                          <a:cs typeface="Times New Roman" panose="02020603050405020304" pitchFamily="18" charset="0"/>
                        </a:rPr>
                        <a:t>Filters all the visuals in the current file</a:t>
                      </a:r>
                      <a:endParaRPr lang="en-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6788889"/>
                  </a:ext>
                </a:extLst>
              </a:tr>
            </a:tbl>
          </a:graphicData>
        </a:graphic>
      </p:graphicFrame>
      <p:pic>
        <p:nvPicPr>
          <p:cNvPr id="8" name="Picture 7" descr="Graphical user interface, text, application, chat or text message&#10;&#10;Description automatically generated">
            <a:extLst>
              <a:ext uri="{FF2B5EF4-FFF2-40B4-BE49-F238E27FC236}">
                <a16:creationId xmlns:a16="http://schemas.microsoft.com/office/drawing/2014/main" id="{AD338C61-2872-400B-8218-BF681D28B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016" y="1651673"/>
            <a:ext cx="2609984" cy="4699242"/>
          </a:xfrm>
          <a:prstGeom prst="rect">
            <a:avLst/>
          </a:prstGeom>
        </p:spPr>
      </p:pic>
    </p:spTree>
    <p:extLst>
      <p:ext uri="{BB962C8B-B14F-4D97-AF65-F5344CB8AC3E}">
        <p14:creationId xmlns:p14="http://schemas.microsoft.com/office/powerpoint/2010/main" val="3650915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3A51-BBB2-458B-8676-5B92E26081BF}"/>
              </a:ext>
            </a:extLst>
          </p:cNvPr>
          <p:cNvSpPr>
            <a:spLocks noGrp="1"/>
          </p:cNvSpPr>
          <p:nvPr>
            <p:ph type="title"/>
          </p:nvPr>
        </p:nvSpPr>
        <p:spPr/>
        <p:txBody>
          <a:bodyPr>
            <a:normAutofit/>
          </a:bodyPr>
          <a:lstStyle/>
          <a:p>
            <a:r>
              <a:rPr lang="en-US" sz="3600" dirty="0">
                <a:latin typeface="Blambot Pro BB" panose="02000505000000020004" pitchFamily="2" charset="0"/>
              </a:rPr>
              <a:t>Filters – Add, apply, clear</a:t>
            </a:r>
            <a:endParaRPr lang="en-BE" sz="3600" dirty="0">
              <a:latin typeface="Blambot Pro BB" panose="02000505000000020004" pitchFamily="2" charset="0"/>
            </a:endParaRPr>
          </a:p>
        </p:txBody>
      </p:sp>
      <p:sp>
        <p:nvSpPr>
          <p:cNvPr id="12" name="Content Placeholder 11">
            <a:extLst>
              <a:ext uri="{FF2B5EF4-FFF2-40B4-BE49-F238E27FC236}">
                <a16:creationId xmlns:a16="http://schemas.microsoft.com/office/drawing/2014/main" id="{B67D9164-BD86-4DCB-BC88-1B069CBA1C80}"/>
              </a:ext>
            </a:extLst>
          </p:cNvPr>
          <p:cNvSpPr>
            <a:spLocks noGrp="1"/>
          </p:cNvSpPr>
          <p:nvPr>
            <p:ph idx="1"/>
          </p:nvPr>
        </p:nvSpPr>
        <p:spPr/>
        <p:txBody>
          <a:bodyPr/>
          <a:lstStyle/>
          <a:p>
            <a:pPr marL="0" indent="0">
              <a:buClr>
                <a:srgbClr val="F38533"/>
              </a:buClr>
              <a:buNone/>
            </a:pPr>
            <a:r>
              <a:rPr lang="en-US" dirty="0"/>
              <a:t>Your turn:</a:t>
            </a:r>
          </a:p>
          <a:p>
            <a:pPr marL="457200" indent="-457200">
              <a:buClr>
                <a:srgbClr val="F38533"/>
              </a:buClr>
              <a:buFont typeface="Wingdings" panose="05000000000000000000" pitchFamily="2" charset="2"/>
              <a:buChar char="§"/>
            </a:pPr>
            <a:r>
              <a:rPr lang="en-US" dirty="0"/>
              <a:t>Add</a:t>
            </a:r>
          </a:p>
          <a:p>
            <a:pPr marL="457200" indent="-457200">
              <a:buClr>
                <a:srgbClr val="F38533"/>
              </a:buClr>
              <a:buFont typeface="Wingdings" panose="05000000000000000000" pitchFamily="2" charset="2"/>
              <a:buChar char="§"/>
            </a:pPr>
            <a:r>
              <a:rPr lang="en-US" dirty="0"/>
              <a:t>Apply</a:t>
            </a:r>
          </a:p>
          <a:p>
            <a:pPr marL="457200" indent="-457200">
              <a:buClr>
                <a:srgbClr val="F38533"/>
              </a:buClr>
              <a:buFont typeface="Wingdings" panose="05000000000000000000" pitchFamily="2" charset="2"/>
              <a:buChar char="§"/>
            </a:pPr>
            <a:r>
              <a:rPr lang="en-US" dirty="0"/>
              <a:t>Clear</a:t>
            </a:r>
          </a:p>
          <a:p>
            <a:pPr marL="457200" indent="-457200">
              <a:buClr>
                <a:srgbClr val="F38533"/>
              </a:buClr>
              <a:buFont typeface="Wingdings" panose="05000000000000000000" pitchFamily="2" charset="2"/>
              <a:buChar char="§"/>
            </a:pPr>
            <a:r>
              <a:rPr lang="en-US" dirty="0"/>
              <a:t>Select all</a:t>
            </a:r>
          </a:p>
          <a:p>
            <a:pPr marL="914400" lvl="1" indent="-457200">
              <a:buClr>
                <a:srgbClr val="F38533"/>
              </a:buClr>
              <a:buFont typeface="Wingdings" panose="05000000000000000000" pitchFamily="2" charset="2"/>
              <a:buChar char="§"/>
              <a:tabLst>
                <a:tab pos="2152650" algn="l"/>
              </a:tabLst>
            </a:pPr>
            <a:r>
              <a:rPr lang="en-US" dirty="0"/>
              <a:t>Blank: 	  no filters are selected</a:t>
            </a:r>
          </a:p>
          <a:p>
            <a:pPr marL="914400" lvl="1" indent="-457200">
              <a:buClr>
                <a:srgbClr val="F38533"/>
              </a:buClr>
              <a:buFont typeface="Wingdings" panose="05000000000000000000" pitchFamily="2" charset="2"/>
              <a:buChar char="§"/>
              <a:tabLst>
                <a:tab pos="2152650" algn="l"/>
              </a:tabLst>
            </a:pPr>
            <a:r>
              <a:rPr lang="en-US" dirty="0"/>
              <a:t>Checked:  all filters are selected</a:t>
            </a:r>
          </a:p>
          <a:p>
            <a:pPr marL="914400" lvl="1" indent="-457200">
              <a:buClr>
                <a:srgbClr val="F38533"/>
              </a:buClr>
              <a:buFont typeface="Wingdings" panose="05000000000000000000" pitchFamily="2" charset="2"/>
              <a:buChar char="§"/>
              <a:tabLst>
                <a:tab pos="2152650" algn="l"/>
              </a:tabLst>
            </a:pPr>
            <a:r>
              <a:rPr lang="en-US" dirty="0"/>
              <a:t>Dotted: 	  some filters are selected</a:t>
            </a:r>
          </a:p>
          <a:p>
            <a:pPr marL="0" indent="0">
              <a:buClr>
                <a:srgbClr val="F38533"/>
              </a:buClr>
              <a:buNone/>
            </a:pPr>
            <a:endParaRPr lang="en-BE" dirty="0"/>
          </a:p>
        </p:txBody>
      </p:sp>
      <p:pic>
        <p:nvPicPr>
          <p:cNvPr id="14" name="Picture 13">
            <a:extLst>
              <a:ext uri="{FF2B5EF4-FFF2-40B4-BE49-F238E27FC236}">
                <a16:creationId xmlns:a16="http://schemas.microsoft.com/office/drawing/2014/main" id="{50A6D31D-0732-4B7E-AF98-675AE3491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041" y="4794113"/>
            <a:ext cx="1029910" cy="252000"/>
          </a:xfrm>
          <a:prstGeom prst="rect">
            <a:avLst/>
          </a:prstGeom>
        </p:spPr>
      </p:pic>
      <p:pic>
        <p:nvPicPr>
          <p:cNvPr id="16" name="Picture 15">
            <a:extLst>
              <a:ext uri="{FF2B5EF4-FFF2-40B4-BE49-F238E27FC236}">
                <a16:creationId xmlns:a16="http://schemas.microsoft.com/office/drawing/2014/main" id="{74A35FEB-2244-4E17-A708-BDE98D3E8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041" y="5194950"/>
            <a:ext cx="1053822" cy="252000"/>
          </a:xfrm>
          <a:prstGeom prst="rect">
            <a:avLst/>
          </a:prstGeom>
        </p:spPr>
      </p:pic>
      <p:pic>
        <p:nvPicPr>
          <p:cNvPr id="18" name="Picture 17">
            <a:extLst>
              <a:ext uri="{FF2B5EF4-FFF2-40B4-BE49-F238E27FC236}">
                <a16:creationId xmlns:a16="http://schemas.microsoft.com/office/drawing/2014/main" id="{1E7E48DA-EE08-4665-99C2-F913BDECA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041" y="4390583"/>
            <a:ext cx="1008000" cy="252000"/>
          </a:xfrm>
          <a:prstGeom prst="rect">
            <a:avLst/>
          </a:prstGeom>
        </p:spPr>
      </p:pic>
      <p:sp>
        <p:nvSpPr>
          <p:cNvPr id="19" name="Right Bracket 18">
            <a:extLst>
              <a:ext uri="{FF2B5EF4-FFF2-40B4-BE49-F238E27FC236}">
                <a16:creationId xmlns:a16="http://schemas.microsoft.com/office/drawing/2014/main" id="{F4A1BFC4-52BF-4CF7-84D0-305611DBAA39}"/>
              </a:ext>
            </a:extLst>
          </p:cNvPr>
          <p:cNvSpPr/>
          <p:nvPr/>
        </p:nvSpPr>
        <p:spPr>
          <a:xfrm>
            <a:off x="6690975" y="4286608"/>
            <a:ext cx="263091" cy="1274642"/>
          </a:xfrm>
          <a:prstGeom prst="rightBracket">
            <a:avLst/>
          </a:prstGeom>
          <a:ln w="25400">
            <a:solidFill>
              <a:srgbClr val="F385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20" name="Rectangle 19">
            <a:extLst>
              <a:ext uri="{FF2B5EF4-FFF2-40B4-BE49-F238E27FC236}">
                <a16:creationId xmlns:a16="http://schemas.microsoft.com/office/drawing/2014/main" id="{0A2D4E46-4B04-4276-A105-20AA8DC16AC1}"/>
              </a:ext>
            </a:extLst>
          </p:cNvPr>
          <p:cNvSpPr/>
          <p:nvPr/>
        </p:nvSpPr>
        <p:spPr>
          <a:xfrm>
            <a:off x="7992291" y="4286608"/>
            <a:ext cx="1400175" cy="1274642"/>
          </a:xfrm>
          <a:prstGeom prst="rect">
            <a:avLst/>
          </a:prstGeom>
          <a:noFill/>
          <a:ln w="25400">
            <a:solidFill>
              <a:srgbClr val="F38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22" name="Straight Arrow Connector 21">
            <a:extLst>
              <a:ext uri="{FF2B5EF4-FFF2-40B4-BE49-F238E27FC236}">
                <a16:creationId xmlns:a16="http://schemas.microsoft.com/office/drawing/2014/main" id="{5821DFA5-275E-486F-B0FA-7914522BEB27}"/>
              </a:ext>
            </a:extLst>
          </p:cNvPr>
          <p:cNvCxnSpPr>
            <a:stCxn id="19" idx="2"/>
            <a:endCxn id="20" idx="1"/>
          </p:cNvCxnSpPr>
          <p:nvPr/>
        </p:nvCxnSpPr>
        <p:spPr>
          <a:xfrm>
            <a:off x="6954066" y="4923929"/>
            <a:ext cx="1038225" cy="0"/>
          </a:xfrm>
          <a:prstGeom prst="straightConnector1">
            <a:avLst/>
          </a:prstGeom>
          <a:ln w="25400">
            <a:solidFill>
              <a:srgbClr val="F385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68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AD33-7909-4733-A084-9471CB424138}"/>
              </a:ext>
            </a:extLst>
          </p:cNvPr>
          <p:cNvSpPr>
            <a:spLocks noGrp="1"/>
          </p:cNvSpPr>
          <p:nvPr>
            <p:ph type="title"/>
          </p:nvPr>
        </p:nvSpPr>
        <p:spPr/>
        <p:txBody>
          <a:bodyPr/>
          <a:lstStyle/>
          <a:p>
            <a:r>
              <a:rPr lang="en-US" dirty="0">
                <a:latin typeface="Blambot Pro BB" panose="02000505000000020004" pitchFamily="2" charset="0"/>
              </a:rPr>
              <a:t>Preparation</a:t>
            </a:r>
            <a:endParaRPr lang="en-BE"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0F1F6ED8-F46E-4B01-842C-C70B82E54ADE}"/>
              </a:ext>
            </a:extLst>
          </p:cNvPr>
          <p:cNvSpPr>
            <a:spLocks noGrp="1"/>
          </p:cNvSpPr>
          <p:nvPr>
            <p:ph idx="1"/>
          </p:nvPr>
        </p:nvSpPr>
        <p:spPr/>
        <p:txBody>
          <a:bodyPr/>
          <a:lstStyle/>
          <a:p>
            <a:pPr marL="457200" indent="-457200">
              <a:buClr>
                <a:srgbClr val="F38533"/>
              </a:buClr>
              <a:buFont typeface="Wingdings" panose="05000000000000000000" pitchFamily="2" charset="2"/>
              <a:buChar char="§"/>
            </a:pPr>
            <a:r>
              <a:rPr lang="en-US" dirty="0"/>
              <a:t>Have drinks and snacks at your fingertips</a:t>
            </a:r>
          </a:p>
          <a:p>
            <a:pPr marL="457200" indent="-457200">
              <a:buClr>
                <a:srgbClr val="F38533"/>
              </a:buClr>
              <a:buFont typeface="Wingdings" panose="05000000000000000000" pitchFamily="2" charset="2"/>
              <a:buChar char="§"/>
            </a:pPr>
            <a:r>
              <a:rPr lang="en-US" dirty="0"/>
              <a:t>Make sure you’re in a quit place</a:t>
            </a:r>
          </a:p>
          <a:p>
            <a:pPr marL="457200" indent="-457200">
              <a:buClr>
                <a:srgbClr val="F38533"/>
              </a:buClr>
              <a:buFont typeface="Wingdings" panose="05000000000000000000" pitchFamily="2" charset="2"/>
              <a:buChar char="§"/>
            </a:pPr>
            <a:r>
              <a:rPr lang="en-US" dirty="0"/>
              <a:t>The training is more comfortable with 2 screens </a:t>
            </a:r>
          </a:p>
          <a:p>
            <a:pPr marL="457200" indent="-457200">
              <a:buClr>
                <a:srgbClr val="F38533"/>
              </a:buClr>
              <a:buFont typeface="Wingdings" panose="05000000000000000000" pitchFamily="2" charset="2"/>
              <a:buChar char="§"/>
            </a:pPr>
            <a:r>
              <a:rPr lang="en-US" dirty="0"/>
              <a:t>Download Files</a:t>
            </a:r>
          </a:p>
          <a:p>
            <a:pPr marL="800100" lvl="1" indent="-342900">
              <a:buClr>
                <a:srgbClr val="F38533"/>
              </a:buClr>
              <a:buFont typeface="Wingdings" panose="05000000000000000000" pitchFamily="2" charset="2"/>
              <a:buChar char="§"/>
            </a:pPr>
            <a:r>
              <a:rPr lang="en-US" dirty="0"/>
              <a:t>Simplyflow.be – tab training documents</a:t>
            </a:r>
          </a:p>
          <a:p>
            <a:pPr marL="457200" indent="-457200">
              <a:buClr>
                <a:srgbClr val="F38533"/>
              </a:buClr>
              <a:buFont typeface="Wingdings" panose="05000000000000000000" pitchFamily="2" charset="2"/>
              <a:buChar char="§"/>
            </a:pPr>
            <a:r>
              <a:rPr lang="en-US" dirty="0"/>
              <a:t> Open power BI</a:t>
            </a:r>
          </a:p>
          <a:p>
            <a:pPr marL="457200" indent="-457200">
              <a:buClr>
                <a:srgbClr val="F38533"/>
              </a:buClr>
              <a:buFont typeface="Wingdings" panose="05000000000000000000" pitchFamily="2" charset="2"/>
              <a:buChar char="§"/>
            </a:pPr>
            <a:r>
              <a:rPr lang="en-US" dirty="0"/>
              <a:t> Open power BI . Com</a:t>
            </a:r>
          </a:p>
          <a:p>
            <a:pPr>
              <a:buClr>
                <a:srgbClr val="F38533"/>
              </a:buClr>
            </a:pPr>
            <a:endParaRPr lang="en-BE" dirty="0"/>
          </a:p>
        </p:txBody>
      </p:sp>
    </p:spTree>
    <p:extLst>
      <p:ext uri="{BB962C8B-B14F-4D97-AF65-F5344CB8AC3E}">
        <p14:creationId xmlns:p14="http://schemas.microsoft.com/office/powerpoint/2010/main" val="2761174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FE98-88E3-4EBD-86DB-773CF2ABE588}"/>
              </a:ext>
            </a:extLst>
          </p:cNvPr>
          <p:cNvSpPr>
            <a:spLocks noGrp="1"/>
          </p:cNvSpPr>
          <p:nvPr>
            <p:ph type="title"/>
          </p:nvPr>
        </p:nvSpPr>
        <p:spPr/>
        <p:txBody>
          <a:bodyPr>
            <a:normAutofit/>
          </a:bodyPr>
          <a:lstStyle/>
          <a:p>
            <a:r>
              <a:rPr lang="en-US" sz="3600" dirty="0">
                <a:latin typeface="Blambot Pro BB" panose="02000505000000020004" pitchFamily="2" charset="0"/>
              </a:rPr>
              <a:t>Filter types </a:t>
            </a:r>
            <a:r>
              <a:rPr lang="en-US" sz="1200" dirty="0">
                <a:latin typeface="Blambot Pro BB" panose="02000505000000020004" pitchFamily="2" charset="0"/>
              </a:rPr>
              <a:t>(non exhaustive list)</a:t>
            </a:r>
            <a:endParaRPr lang="en-BE" sz="3600" dirty="0"/>
          </a:p>
        </p:txBody>
      </p:sp>
      <p:sp>
        <p:nvSpPr>
          <p:cNvPr id="3" name="Content Placeholder 2">
            <a:extLst>
              <a:ext uri="{FF2B5EF4-FFF2-40B4-BE49-F238E27FC236}">
                <a16:creationId xmlns:a16="http://schemas.microsoft.com/office/drawing/2014/main" id="{BBAC81FF-79FC-4B6E-8339-FBAEBE6F769F}"/>
              </a:ext>
            </a:extLst>
          </p:cNvPr>
          <p:cNvSpPr>
            <a:spLocks noGrp="1"/>
          </p:cNvSpPr>
          <p:nvPr>
            <p:ph idx="1"/>
          </p:nvPr>
        </p:nvSpPr>
        <p:spPr/>
        <p:txBody>
          <a:bodyPr/>
          <a:lstStyle/>
          <a:p>
            <a:pPr marL="457200" indent="-457200">
              <a:buClr>
                <a:srgbClr val="F38533"/>
              </a:buClr>
              <a:buFont typeface="Wingdings" panose="05000000000000000000" pitchFamily="2" charset="2"/>
              <a:buChar char="§"/>
            </a:pPr>
            <a:r>
              <a:rPr lang="en-US" dirty="0"/>
              <a:t>Basic </a:t>
            </a:r>
          </a:p>
          <a:p>
            <a:pPr marL="914400" lvl="1" indent="-457200">
              <a:buClr>
                <a:srgbClr val="F38533"/>
              </a:buClr>
              <a:buFont typeface="Wingdings" panose="05000000000000000000" pitchFamily="2" charset="2"/>
              <a:buChar char="§"/>
            </a:pPr>
            <a:r>
              <a:rPr lang="en-US" dirty="0"/>
              <a:t>allows to manually select items</a:t>
            </a:r>
          </a:p>
          <a:p>
            <a:pPr marL="457200" indent="-457200">
              <a:buClr>
                <a:srgbClr val="F38533"/>
              </a:buClr>
              <a:buFont typeface="Wingdings" panose="05000000000000000000" pitchFamily="2" charset="2"/>
              <a:buChar char="§"/>
            </a:pPr>
            <a:r>
              <a:rPr lang="en-US" dirty="0"/>
              <a:t>Advanced </a:t>
            </a:r>
          </a:p>
          <a:p>
            <a:pPr marL="914400" lvl="1" indent="-457200">
              <a:buClr>
                <a:srgbClr val="F38533"/>
              </a:buClr>
              <a:buFont typeface="Wingdings" panose="05000000000000000000" pitchFamily="2" charset="2"/>
              <a:buChar char="§"/>
            </a:pPr>
            <a:r>
              <a:rPr lang="en-US" dirty="0"/>
              <a:t>allows to select ranges</a:t>
            </a:r>
          </a:p>
          <a:p>
            <a:pPr marL="914400" lvl="1" indent="-457200">
              <a:buClr>
                <a:srgbClr val="F38533"/>
              </a:buClr>
              <a:buFont typeface="Wingdings" panose="05000000000000000000" pitchFamily="2" charset="2"/>
              <a:buChar char="§"/>
            </a:pPr>
            <a:r>
              <a:rPr lang="en-US" dirty="0"/>
              <a:t>selection based on words, letters</a:t>
            </a:r>
          </a:p>
          <a:p>
            <a:pPr marL="457200" indent="-457200">
              <a:buClr>
                <a:srgbClr val="F38533"/>
              </a:buClr>
              <a:buFont typeface="Wingdings" panose="05000000000000000000" pitchFamily="2" charset="2"/>
              <a:buChar char="§"/>
            </a:pPr>
            <a:r>
              <a:rPr lang="en-US" dirty="0"/>
              <a:t>Top N </a:t>
            </a:r>
          </a:p>
          <a:p>
            <a:pPr marL="914400" lvl="1" indent="-457200">
              <a:buClr>
                <a:srgbClr val="F38533"/>
              </a:buClr>
              <a:buFont typeface="Wingdings" panose="05000000000000000000" pitchFamily="2" charset="2"/>
              <a:buChar char="§"/>
            </a:pPr>
            <a:r>
              <a:rPr lang="en-US" dirty="0"/>
              <a:t>allows to return data according to a specified number or date </a:t>
            </a:r>
          </a:p>
          <a:p>
            <a:pPr marL="457200" indent="-457200">
              <a:buClr>
                <a:srgbClr val="F38533"/>
              </a:buClr>
              <a:buFont typeface="Wingdings" panose="05000000000000000000" pitchFamily="2" charset="2"/>
              <a:buChar char="§"/>
            </a:pPr>
            <a:r>
              <a:rPr lang="en-US" dirty="0"/>
              <a:t>Relative </a:t>
            </a:r>
          </a:p>
          <a:p>
            <a:pPr marL="914400" lvl="1" indent="-457200">
              <a:buClr>
                <a:srgbClr val="F38533"/>
              </a:buClr>
              <a:buFont typeface="Wingdings" panose="05000000000000000000" pitchFamily="2" charset="2"/>
              <a:buChar char="§"/>
            </a:pPr>
            <a:r>
              <a:rPr lang="en-US" dirty="0"/>
              <a:t>allows you to find data in specified period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97950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4DCB-545E-41B9-BEF7-A85DE00CB134}"/>
              </a:ext>
            </a:extLst>
          </p:cNvPr>
          <p:cNvSpPr>
            <a:spLocks noGrp="1"/>
          </p:cNvSpPr>
          <p:nvPr>
            <p:ph type="title"/>
          </p:nvPr>
        </p:nvSpPr>
        <p:spPr/>
        <p:txBody>
          <a:bodyPr>
            <a:normAutofit/>
          </a:bodyPr>
          <a:lstStyle/>
          <a:p>
            <a:r>
              <a:rPr lang="en-US" sz="3600" dirty="0">
                <a:latin typeface="Blambot Pro BB" panose="02000505000000020004" pitchFamily="2" charset="0"/>
              </a:rPr>
              <a:t>Filter different types of data</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072BA8B4-2F37-4B4D-93C9-7B1FF0A29E30}"/>
              </a:ext>
            </a:extLst>
          </p:cNvPr>
          <p:cNvSpPr>
            <a:spLocks noGrp="1"/>
          </p:cNvSpPr>
          <p:nvPr>
            <p:ph idx="1"/>
          </p:nvPr>
        </p:nvSpPr>
        <p:spPr/>
        <p:txBody>
          <a:bodyPr/>
          <a:lstStyle/>
          <a:p>
            <a:pPr marL="0" indent="0">
              <a:buNone/>
            </a:pPr>
            <a:r>
              <a:rPr lang="en-US" dirty="0"/>
              <a:t>Numeric filter options</a:t>
            </a:r>
          </a:p>
          <a:p>
            <a:pPr marL="0" indent="0">
              <a:buNone/>
            </a:pPr>
            <a:endParaRPr lang="en-BE" dirty="0"/>
          </a:p>
        </p:txBody>
      </p:sp>
      <p:graphicFrame>
        <p:nvGraphicFramePr>
          <p:cNvPr id="4" name="Table 3">
            <a:extLst>
              <a:ext uri="{FF2B5EF4-FFF2-40B4-BE49-F238E27FC236}">
                <a16:creationId xmlns:a16="http://schemas.microsoft.com/office/drawing/2014/main" id="{513BBA0A-C7F8-4813-A7D1-AF557280ED66}"/>
              </a:ext>
            </a:extLst>
          </p:cNvPr>
          <p:cNvGraphicFramePr>
            <a:graphicFrameLocks noGrp="1"/>
          </p:cNvGraphicFramePr>
          <p:nvPr>
            <p:extLst>
              <p:ext uri="{D42A27DB-BD31-4B8C-83A1-F6EECF244321}">
                <p14:modId xmlns:p14="http://schemas.microsoft.com/office/powerpoint/2010/main" val="2889676252"/>
              </p:ext>
            </p:extLst>
          </p:nvPr>
        </p:nvGraphicFramePr>
        <p:xfrm>
          <a:off x="913129" y="2869790"/>
          <a:ext cx="9935846" cy="2667527"/>
        </p:xfrm>
        <a:graphic>
          <a:graphicData uri="http://schemas.openxmlformats.org/drawingml/2006/table">
            <a:tbl>
              <a:tblPr firstRow="1" firstCol="1" bandRow="1"/>
              <a:tblGrid>
                <a:gridCol w="2905054">
                  <a:extLst>
                    <a:ext uri="{9D8B030D-6E8A-4147-A177-3AD203B41FA5}">
                      <a16:colId xmlns:a16="http://schemas.microsoft.com/office/drawing/2014/main" val="2451424485"/>
                    </a:ext>
                  </a:extLst>
                </a:gridCol>
                <a:gridCol w="7030792">
                  <a:extLst>
                    <a:ext uri="{9D8B030D-6E8A-4147-A177-3AD203B41FA5}">
                      <a16:colId xmlns:a16="http://schemas.microsoft.com/office/drawing/2014/main" val="1103923749"/>
                    </a:ext>
                  </a:extLst>
                </a:gridCol>
              </a:tblGrid>
              <a:tr h="302228">
                <a:tc>
                  <a:txBody>
                    <a:bodyPr/>
                    <a:lstStyle/>
                    <a:p>
                      <a:pPr>
                        <a:lnSpc>
                          <a:spcPct val="107000"/>
                        </a:lnSpc>
                        <a:spcAft>
                          <a:spcPts val="800"/>
                        </a:spcAft>
                      </a:pPr>
                      <a:r>
                        <a:rPr lang="en-US" sz="1600" b="1">
                          <a:solidFill>
                            <a:srgbClr val="073F56"/>
                          </a:solidFill>
                          <a:effectLst/>
                          <a:latin typeface="Calibri" panose="020F0502020204030204" pitchFamily="34" charset="0"/>
                          <a:ea typeface="Calibri" panose="020F0502020204030204" pitchFamily="34" charset="0"/>
                          <a:cs typeface="Calibri" panose="020F0502020204030204" pitchFamily="34" charset="0"/>
                        </a:rPr>
                        <a:t>Filter option</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a:noFill/>
                    </a:lnT>
                    <a:lnB w="19050" cap="flat" cmpd="dbl"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b="1">
                          <a:solidFill>
                            <a:srgbClr val="073F56"/>
                          </a:solidFill>
                          <a:effectLst/>
                          <a:latin typeface="Calibri" panose="020F0502020204030204" pitchFamily="34" charset="0"/>
                          <a:ea typeface="Calibri" panose="020F0502020204030204" pitchFamily="34" charset="0"/>
                          <a:cs typeface="Calibri" panose="020F0502020204030204" pitchFamily="34" charset="0"/>
                        </a:rPr>
                        <a:t>Description</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a:noFill/>
                    </a:lnT>
                    <a:lnB w="19050" cap="flat" cmpd="dbl" algn="ctr">
                      <a:solidFill>
                        <a:srgbClr val="F38533"/>
                      </a:solidFill>
                      <a:prstDash val="solid"/>
                      <a:round/>
                      <a:headEnd type="none" w="med" len="med"/>
                      <a:tailEnd type="none" w="med" len="med"/>
                    </a:lnB>
                  </a:tcPr>
                </a:tc>
                <a:extLst>
                  <a:ext uri="{0D108BD9-81ED-4DB2-BD59-A6C34878D82A}">
                    <a16:rowId xmlns:a16="http://schemas.microsoft.com/office/drawing/2014/main" val="1520050929"/>
                  </a:ext>
                </a:extLst>
              </a:tr>
              <a:tr h="302228">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Is Less Than</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9050" cap="flat" cmpd="dbl"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is less than the number you are searching for</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9050" cap="flat" cmpd="dbl"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840675197"/>
                  </a:ext>
                </a:extLst>
              </a:tr>
              <a:tr h="296565">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Is Less Than Or Equal To</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is less than or equal to the number you are searching for</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4161826022"/>
                  </a:ext>
                </a:extLst>
              </a:tr>
              <a:tr h="302228">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Is Greater than</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is greater than the number you are searching for</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2968171666"/>
                  </a:ext>
                </a:extLst>
              </a:tr>
              <a:tr h="269272">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Is Greater Than Or Equal To</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is greater than or equal to the number you are searching for</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3324617943"/>
                  </a:ext>
                </a:extLst>
              </a:tr>
              <a:tr h="302228">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Is</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matches exactly the number you are searching for</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1403082422"/>
                  </a:ext>
                </a:extLst>
              </a:tr>
              <a:tr h="288322">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Is Not</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does not exactly match the number you are searching for</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442144975"/>
                  </a:ext>
                </a:extLst>
              </a:tr>
              <a:tr h="302228">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Is Blank</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is blank</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540268637"/>
                  </a:ext>
                </a:extLst>
              </a:tr>
              <a:tr h="302228">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Is Not Blank</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a:noFill/>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is not blank</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a:noFill/>
                    </a:lnB>
                  </a:tcPr>
                </a:tc>
                <a:extLst>
                  <a:ext uri="{0D108BD9-81ED-4DB2-BD59-A6C34878D82A}">
                    <a16:rowId xmlns:a16="http://schemas.microsoft.com/office/drawing/2014/main" val="1848805172"/>
                  </a:ext>
                </a:extLst>
              </a:tr>
            </a:tbl>
          </a:graphicData>
        </a:graphic>
      </p:graphicFrame>
    </p:spTree>
    <p:extLst>
      <p:ext uri="{BB962C8B-B14F-4D97-AF65-F5344CB8AC3E}">
        <p14:creationId xmlns:p14="http://schemas.microsoft.com/office/powerpoint/2010/main" val="98137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4DCB-545E-41B9-BEF7-A85DE00CB134}"/>
              </a:ext>
            </a:extLst>
          </p:cNvPr>
          <p:cNvSpPr>
            <a:spLocks noGrp="1"/>
          </p:cNvSpPr>
          <p:nvPr>
            <p:ph type="title"/>
          </p:nvPr>
        </p:nvSpPr>
        <p:spPr/>
        <p:txBody>
          <a:bodyPr>
            <a:normAutofit/>
          </a:bodyPr>
          <a:lstStyle/>
          <a:p>
            <a:r>
              <a:rPr lang="en-US" sz="3600" dirty="0">
                <a:latin typeface="Blambot Pro BB" panose="02000505000000020004" pitchFamily="2" charset="0"/>
              </a:rPr>
              <a:t>Filter different types of data</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072BA8B4-2F37-4B4D-93C9-7B1FF0A29E30}"/>
              </a:ext>
            </a:extLst>
          </p:cNvPr>
          <p:cNvSpPr>
            <a:spLocks noGrp="1"/>
          </p:cNvSpPr>
          <p:nvPr>
            <p:ph idx="1"/>
          </p:nvPr>
        </p:nvSpPr>
        <p:spPr/>
        <p:txBody>
          <a:bodyPr/>
          <a:lstStyle/>
          <a:p>
            <a:pPr marL="0" indent="0">
              <a:buNone/>
            </a:pPr>
            <a:r>
              <a:rPr lang="en-US" dirty="0"/>
              <a:t>Date and Time filter options</a:t>
            </a:r>
          </a:p>
          <a:p>
            <a:pPr marL="0" indent="0">
              <a:buNone/>
            </a:pPr>
            <a:endParaRPr lang="en-BE" dirty="0"/>
          </a:p>
        </p:txBody>
      </p:sp>
      <p:graphicFrame>
        <p:nvGraphicFramePr>
          <p:cNvPr id="4" name="Table 3">
            <a:extLst>
              <a:ext uri="{FF2B5EF4-FFF2-40B4-BE49-F238E27FC236}">
                <a16:creationId xmlns:a16="http://schemas.microsoft.com/office/drawing/2014/main" id="{513BBA0A-C7F8-4813-A7D1-AF557280ED66}"/>
              </a:ext>
            </a:extLst>
          </p:cNvPr>
          <p:cNvGraphicFramePr>
            <a:graphicFrameLocks noGrp="1"/>
          </p:cNvGraphicFramePr>
          <p:nvPr>
            <p:extLst>
              <p:ext uri="{D42A27DB-BD31-4B8C-83A1-F6EECF244321}">
                <p14:modId xmlns:p14="http://schemas.microsoft.com/office/powerpoint/2010/main" val="1493355745"/>
              </p:ext>
            </p:extLst>
          </p:nvPr>
        </p:nvGraphicFramePr>
        <p:xfrm>
          <a:off x="913129" y="2869790"/>
          <a:ext cx="10860860" cy="2667527"/>
        </p:xfrm>
        <a:graphic>
          <a:graphicData uri="http://schemas.openxmlformats.org/drawingml/2006/table">
            <a:tbl>
              <a:tblPr firstRow="1" firstCol="1" bandRow="1"/>
              <a:tblGrid>
                <a:gridCol w="3175511">
                  <a:extLst>
                    <a:ext uri="{9D8B030D-6E8A-4147-A177-3AD203B41FA5}">
                      <a16:colId xmlns:a16="http://schemas.microsoft.com/office/drawing/2014/main" val="2451424485"/>
                    </a:ext>
                  </a:extLst>
                </a:gridCol>
                <a:gridCol w="7685349">
                  <a:extLst>
                    <a:ext uri="{9D8B030D-6E8A-4147-A177-3AD203B41FA5}">
                      <a16:colId xmlns:a16="http://schemas.microsoft.com/office/drawing/2014/main" val="1103923749"/>
                    </a:ext>
                  </a:extLst>
                </a:gridCol>
              </a:tblGrid>
              <a:tr h="302228">
                <a:tc>
                  <a:txBody>
                    <a:bodyPr/>
                    <a:lstStyle/>
                    <a:p>
                      <a:pPr>
                        <a:lnSpc>
                          <a:spcPct val="107000"/>
                        </a:lnSpc>
                        <a:spcAft>
                          <a:spcPts val="800"/>
                        </a:spcAft>
                      </a:pPr>
                      <a:r>
                        <a:rPr lang="en-US" sz="1600" b="1">
                          <a:solidFill>
                            <a:srgbClr val="073F56"/>
                          </a:solidFill>
                          <a:effectLst/>
                          <a:latin typeface="Calibri" panose="020F0502020204030204" pitchFamily="34" charset="0"/>
                          <a:ea typeface="Calibri" panose="020F0502020204030204" pitchFamily="34" charset="0"/>
                          <a:cs typeface="Calibri" panose="020F0502020204030204" pitchFamily="34" charset="0"/>
                        </a:rPr>
                        <a:t>Filter option</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a:noFill/>
                    </a:lnT>
                    <a:lnB w="19050" cap="flat" cmpd="dbl"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b="1">
                          <a:solidFill>
                            <a:srgbClr val="073F56"/>
                          </a:solidFill>
                          <a:effectLst/>
                          <a:latin typeface="Calibri" panose="020F0502020204030204" pitchFamily="34" charset="0"/>
                          <a:ea typeface="Calibri" panose="020F0502020204030204" pitchFamily="34" charset="0"/>
                          <a:cs typeface="Calibri" panose="020F0502020204030204" pitchFamily="34" charset="0"/>
                        </a:rPr>
                        <a:t>Description</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a:noFill/>
                    </a:lnT>
                    <a:lnB w="19050" cap="flat" cmpd="dbl" algn="ctr">
                      <a:solidFill>
                        <a:srgbClr val="F38533"/>
                      </a:solidFill>
                      <a:prstDash val="solid"/>
                      <a:round/>
                      <a:headEnd type="none" w="med" len="med"/>
                      <a:tailEnd type="none" w="med" len="med"/>
                    </a:lnB>
                  </a:tcPr>
                </a:tc>
                <a:extLst>
                  <a:ext uri="{0D108BD9-81ED-4DB2-BD59-A6C34878D82A}">
                    <a16:rowId xmlns:a16="http://schemas.microsoft.com/office/drawing/2014/main" val="1520050929"/>
                  </a:ext>
                </a:extLst>
              </a:tr>
              <a:tr h="302228">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Is</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9050" cap="flat" cmpd="dbl"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contains the date you are searching for</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9050" cap="flat" cmpd="dbl"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840675197"/>
                  </a:ext>
                </a:extLst>
              </a:tr>
              <a:tr h="296565">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Is Not</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does not contain the date you are searching for</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4161826022"/>
                  </a:ext>
                </a:extLst>
              </a:tr>
              <a:tr h="302228">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Is After</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contains dates after the date you are searching for</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2968171666"/>
                  </a:ext>
                </a:extLst>
              </a:tr>
              <a:tr h="269272">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Is On Or After</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contains dates beginning with the date you are searching for or later</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3324617943"/>
                  </a:ext>
                </a:extLst>
              </a:tr>
              <a:tr h="302228">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Is Before</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fields contains dates before the date you are searching for</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1403082422"/>
                  </a:ext>
                </a:extLst>
              </a:tr>
              <a:tr h="288322">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Is On Or Before</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fields contains dates on or before the date you are searching for</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442144975"/>
                  </a:ext>
                </a:extLst>
              </a:tr>
              <a:tr h="302228">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Is Blank</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is blank</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540268637"/>
                  </a:ext>
                </a:extLst>
              </a:tr>
              <a:tr h="302228">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Is Not Blank</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a:noFill/>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is not blank</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a:noFill/>
                    </a:lnB>
                  </a:tcPr>
                </a:tc>
                <a:extLst>
                  <a:ext uri="{0D108BD9-81ED-4DB2-BD59-A6C34878D82A}">
                    <a16:rowId xmlns:a16="http://schemas.microsoft.com/office/drawing/2014/main" val="1848805172"/>
                  </a:ext>
                </a:extLst>
              </a:tr>
            </a:tbl>
          </a:graphicData>
        </a:graphic>
      </p:graphicFrame>
    </p:spTree>
    <p:extLst>
      <p:ext uri="{BB962C8B-B14F-4D97-AF65-F5344CB8AC3E}">
        <p14:creationId xmlns:p14="http://schemas.microsoft.com/office/powerpoint/2010/main" val="1868728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4DCB-545E-41B9-BEF7-A85DE00CB134}"/>
              </a:ext>
            </a:extLst>
          </p:cNvPr>
          <p:cNvSpPr>
            <a:spLocks noGrp="1"/>
          </p:cNvSpPr>
          <p:nvPr>
            <p:ph type="title"/>
          </p:nvPr>
        </p:nvSpPr>
        <p:spPr/>
        <p:txBody>
          <a:bodyPr>
            <a:normAutofit/>
          </a:bodyPr>
          <a:lstStyle/>
          <a:p>
            <a:r>
              <a:rPr lang="en-US" sz="3600" dirty="0">
                <a:latin typeface="Blambot Pro BB" panose="02000505000000020004" pitchFamily="2" charset="0"/>
              </a:rPr>
              <a:t>Filter different types of data</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072BA8B4-2F37-4B4D-93C9-7B1FF0A29E30}"/>
              </a:ext>
            </a:extLst>
          </p:cNvPr>
          <p:cNvSpPr>
            <a:spLocks noGrp="1"/>
          </p:cNvSpPr>
          <p:nvPr>
            <p:ph idx="1"/>
          </p:nvPr>
        </p:nvSpPr>
        <p:spPr/>
        <p:txBody>
          <a:bodyPr/>
          <a:lstStyle/>
          <a:p>
            <a:pPr marL="0" indent="0">
              <a:buNone/>
            </a:pPr>
            <a:r>
              <a:rPr lang="en-US" dirty="0"/>
              <a:t>Text filter options</a:t>
            </a:r>
          </a:p>
          <a:p>
            <a:pPr marL="0" indent="0">
              <a:buNone/>
            </a:pPr>
            <a:endParaRPr lang="en-BE" dirty="0"/>
          </a:p>
        </p:txBody>
      </p:sp>
      <p:graphicFrame>
        <p:nvGraphicFramePr>
          <p:cNvPr id="4" name="Table 3">
            <a:extLst>
              <a:ext uri="{FF2B5EF4-FFF2-40B4-BE49-F238E27FC236}">
                <a16:creationId xmlns:a16="http://schemas.microsoft.com/office/drawing/2014/main" id="{513BBA0A-C7F8-4813-A7D1-AF557280ED66}"/>
              </a:ext>
            </a:extLst>
          </p:cNvPr>
          <p:cNvGraphicFramePr>
            <a:graphicFrameLocks noGrp="1"/>
          </p:cNvGraphicFramePr>
          <p:nvPr>
            <p:extLst>
              <p:ext uri="{D42A27DB-BD31-4B8C-83A1-F6EECF244321}">
                <p14:modId xmlns:p14="http://schemas.microsoft.com/office/powerpoint/2010/main" val="3119140811"/>
              </p:ext>
            </p:extLst>
          </p:nvPr>
        </p:nvGraphicFramePr>
        <p:xfrm>
          <a:off x="913129" y="2869790"/>
          <a:ext cx="10860860" cy="2667527"/>
        </p:xfrm>
        <a:graphic>
          <a:graphicData uri="http://schemas.openxmlformats.org/drawingml/2006/table">
            <a:tbl>
              <a:tblPr firstRow="1" firstCol="1" bandRow="1"/>
              <a:tblGrid>
                <a:gridCol w="3175511">
                  <a:extLst>
                    <a:ext uri="{9D8B030D-6E8A-4147-A177-3AD203B41FA5}">
                      <a16:colId xmlns:a16="http://schemas.microsoft.com/office/drawing/2014/main" val="2451424485"/>
                    </a:ext>
                  </a:extLst>
                </a:gridCol>
                <a:gridCol w="7685349">
                  <a:extLst>
                    <a:ext uri="{9D8B030D-6E8A-4147-A177-3AD203B41FA5}">
                      <a16:colId xmlns:a16="http://schemas.microsoft.com/office/drawing/2014/main" val="1103923749"/>
                    </a:ext>
                  </a:extLst>
                </a:gridCol>
              </a:tblGrid>
              <a:tr h="302228">
                <a:tc>
                  <a:txBody>
                    <a:bodyPr/>
                    <a:lstStyle/>
                    <a:p>
                      <a:pPr>
                        <a:lnSpc>
                          <a:spcPct val="107000"/>
                        </a:lnSpc>
                        <a:spcAft>
                          <a:spcPts val="800"/>
                        </a:spcAft>
                      </a:pPr>
                      <a:r>
                        <a:rPr lang="en-US" sz="1600" b="1">
                          <a:solidFill>
                            <a:srgbClr val="073F56"/>
                          </a:solidFill>
                          <a:effectLst/>
                          <a:latin typeface="Calibri" panose="020F0502020204030204" pitchFamily="34" charset="0"/>
                          <a:ea typeface="Calibri" panose="020F0502020204030204" pitchFamily="34" charset="0"/>
                          <a:cs typeface="Calibri" panose="020F0502020204030204" pitchFamily="34" charset="0"/>
                        </a:rPr>
                        <a:t>Filter option</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a:noFill/>
                    </a:lnT>
                    <a:lnB w="19050" cap="flat" cmpd="dbl"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b="1"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Description</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a:noFill/>
                    </a:lnT>
                    <a:lnB w="19050" cap="flat" cmpd="dbl" algn="ctr">
                      <a:solidFill>
                        <a:srgbClr val="F38533"/>
                      </a:solidFill>
                      <a:prstDash val="solid"/>
                      <a:round/>
                      <a:headEnd type="none" w="med" len="med"/>
                      <a:tailEnd type="none" w="med" len="med"/>
                    </a:lnB>
                  </a:tcPr>
                </a:tc>
                <a:extLst>
                  <a:ext uri="{0D108BD9-81ED-4DB2-BD59-A6C34878D82A}">
                    <a16:rowId xmlns:a16="http://schemas.microsoft.com/office/drawing/2014/main" val="1520050929"/>
                  </a:ext>
                </a:extLst>
              </a:tr>
              <a:tr h="302228">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Contains</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9050" cap="flat" cmpd="dbl"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contains the search text anywhere in the field data</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9050" cap="flat" cmpd="dbl"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840675197"/>
                  </a:ext>
                </a:extLst>
              </a:tr>
              <a:tr h="296565">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Does Not Contain</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does not contain the search text anywhere in the field data</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4161826022"/>
                  </a:ext>
                </a:extLst>
              </a:tr>
              <a:tr h="302228">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Starts With</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begins with the search text, followed by any data</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2968171666"/>
                  </a:ext>
                </a:extLst>
              </a:tr>
              <a:tr h="269272">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Does Not Start With</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does not begin with the search text, followed by any data</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3324617943"/>
                  </a:ext>
                </a:extLst>
              </a:tr>
              <a:tr h="302228">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Is</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matches the search text exactly</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1403082422"/>
                  </a:ext>
                </a:extLst>
              </a:tr>
              <a:tr h="288322">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Is Not</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does not match the search text exactly</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442144975"/>
                  </a:ext>
                </a:extLst>
              </a:tr>
              <a:tr h="302228">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Is Blank</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is blank</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w="12700" cap="flat" cmpd="sng" algn="ctr">
                      <a:solidFill>
                        <a:srgbClr val="F38533"/>
                      </a:solidFill>
                      <a:prstDash val="solid"/>
                      <a:round/>
                      <a:headEnd type="none" w="med" len="med"/>
                      <a:tailEnd type="none" w="med" len="med"/>
                    </a:lnB>
                  </a:tcPr>
                </a:tc>
                <a:extLst>
                  <a:ext uri="{0D108BD9-81ED-4DB2-BD59-A6C34878D82A}">
                    <a16:rowId xmlns:a16="http://schemas.microsoft.com/office/drawing/2014/main" val="540268637"/>
                  </a:ext>
                </a:extLst>
              </a:tr>
              <a:tr h="302228">
                <a:tc>
                  <a:txBody>
                    <a:bodyPr/>
                    <a:lstStyle/>
                    <a:p>
                      <a:pPr>
                        <a:lnSpc>
                          <a:spcPct val="107000"/>
                        </a:lnSpc>
                        <a:spcAft>
                          <a:spcPts val="800"/>
                        </a:spcAft>
                      </a:pPr>
                      <a:r>
                        <a:rPr lang="en-US" sz="1600">
                          <a:solidFill>
                            <a:srgbClr val="073F56"/>
                          </a:solidFill>
                          <a:effectLst/>
                          <a:latin typeface="Calibri" panose="020F0502020204030204" pitchFamily="34" charset="0"/>
                          <a:ea typeface="Calibri" panose="020F0502020204030204" pitchFamily="34" charset="0"/>
                          <a:cs typeface="Calibri" panose="020F0502020204030204" pitchFamily="34" charset="0"/>
                        </a:rPr>
                        <a:t>Is Not Blank</a:t>
                      </a:r>
                      <a:endParaRPr lang="en-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38533"/>
                      </a:solidFill>
                      <a:prstDash val="solid"/>
                      <a:round/>
                      <a:headEnd type="none" w="med" len="med"/>
                      <a:tailEnd type="none" w="med" len="med"/>
                    </a:lnR>
                    <a:lnT w="12700" cap="flat" cmpd="sng" algn="ctr">
                      <a:solidFill>
                        <a:srgbClr val="F38533"/>
                      </a:solidFill>
                      <a:prstDash val="solid"/>
                      <a:round/>
                      <a:headEnd type="none" w="med" len="med"/>
                      <a:tailEnd type="none" w="med" len="med"/>
                    </a:lnT>
                    <a:lnB>
                      <a:noFill/>
                    </a:lnB>
                  </a:tcPr>
                </a:tc>
                <a:tc>
                  <a:txBody>
                    <a:bodyPr/>
                    <a:lstStyle/>
                    <a:p>
                      <a:pPr>
                        <a:lnSpc>
                          <a:spcPct val="107000"/>
                        </a:lnSpc>
                        <a:spcAft>
                          <a:spcPts val="800"/>
                        </a:spcAft>
                      </a:pPr>
                      <a:r>
                        <a:rPr lang="en-US" sz="1600" dirty="0">
                          <a:solidFill>
                            <a:srgbClr val="073F56"/>
                          </a:solidFill>
                          <a:effectLst/>
                          <a:latin typeface="Calibri" panose="020F0502020204030204" pitchFamily="34" charset="0"/>
                          <a:ea typeface="Calibri" panose="020F0502020204030204" pitchFamily="34" charset="0"/>
                          <a:cs typeface="Calibri" panose="020F0502020204030204" pitchFamily="34" charset="0"/>
                        </a:rPr>
                        <a:t>The selected field is not blank</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38533"/>
                      </a:solidFill>
                      <a:prstDash val="solid"/>
                      <a:round/>
                      <a:headEnd type="none" w="med" len="med"/>
                      <a:tailEnd type="none" w="med" len="med"/>
                    </a:lnL>
                    <a:lnR>
                      <a:noFill/>
                    </a:lnR>
                    <a:lnT w="12700" cap="flat" cmpd="sng" algn="ctr">
                      <a:solidFill>
                        <a:srgbClr val="F38533"/>
                      </a:solidFill>
                      <a:prstDash val="solid"/>
                      <a:round/>
                      <a:headEnd type="none" w="med" len="med"/>
                      <a:tailEnd type="none" w="med" len="med"/>
                    </a:lnT>
                    <a:lnB>
                      <a:noFill/>
                    </a:lnB>
                  </a:tcPr>
                </a:tc>
                <a:extLst>
                  <a:ext uri="{0D108BD9-81ED-4DB2-BD59-A6C34878D82A}">
                    <a16:rowId xmlns:a16="http://schemas.microsoft.com/office/drawing/2014/main" val="1848805172"/>
                  </a:ext>
                </a:extLst>
              </a:tr>
            </a:tbl>
          </a:graphicData>
        </a:graphic>
      </p:graphicFrame>
    </p:spTree>
    <p:extLst>
      <p:ext uri="{BB962C8B-B14F-4D97-AF65-F5344CB8AC3E}">
        <p14:creationId xmlns:p14="http://schemas.microsoft.com/office/powerpoint/2010/main" val="3906419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4DCB-545E-41B9-BEF7-A85DE00CB134}"/>
              </a:ext>
            </a:extLst>
          </p:cNvPr>
          <p:cNvSpPr>
            <a:spLocks noGrp="1"/>
          </p:cNvSpPr>
          <p:nvPr>
            <p:ph type="title"/>
          </p:nvPr>
        </p:nvSpPr>
        <p:spPr/>
        <p:txBody>
          <a:bodyPr>
            <a:normAutofit/>
          </a:bodyPr>
          <a:lstStyle/>
          <a:p>
            <a:r>
              <a:rPr lang="en-US" sz="3600" dirty="0">
                <a:latin typeface="Blambot Pro BB" panose="02000505000000020004" pitchFamily="2" charset="0"/>
              </a:rPr>
              <a:t>Filter different types of data</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072BA8B4-2F37-4B4D-93C9-7B1FF0A29E30}"/>
              </a:ext>
            </a:extLst>
          </p:cNvPr>
          <p:cNvSpPr>
            <a:spLocks noGrp="1"/>
          </p:cNvSpPr>
          <p:nvPr>
            <p:ph idx="1"/>
          </p:nvPr>
        </p:nvSpPr>
        <p:spPr/>
        <p:txBody>
          <a:bodyPr/>
          <a:lstStyle/>
          <a:p>
            <a:pPr marL="0" indent="0">
              <a:buNone/>
            </a:pPr>
            <a:r>
              <a:rPr lang="en-US" dirty="0"/>
              <a:t>Multiple filters</a:t>
            </a:r>
          </a:p>
          <a:p>
            <a:pPr marL="457200" indent="-457200">
              <a:buClr>
                <a:srgbClr val="F38533"/>
              </a:buClr>
              <a:buFont typeface="Wingdings" panose="05000000000000000000" pitchFamily="2" charset="2"/>
              <a:buChar char="§"/>
            </a:pPr>
            <a:r>
              <a:rPr lang="en-US" dirty="0"/>
              <a:t>Cumulative</a:t>
            </a:r>
          </a:p>
          <a:p>
            <a:pPr marL="457200" indent="-457200">
              <a:buClr>
                <a:srgbClr val="F38533"/>
              </a:buClr>
              <a:buFont typeface="Wingdings" panose="05000000000000000000" pitchFamily="2" charset="2"/>
              <a:buChar char="§"/>
            </a:pPr>
            <a:r>
              <a:rPr lang="en-US" dirty="0"/>
              <a:t>Data will only be returned if the data matches </a:t>
            </a:r>
            <a:r>
              <a:rPr lang="en-US" dirty="0">
                <a:solidFill>
                  <a:srgbClr val="F38533"/>
                </a:solidFill>
              </a:rPr>
              <a:t>all criteria</a:t>
            </a:r>
          </a:p>
          <a:p>
            <a:pPr marL="457200" indent="-457200">
              <a:buClr>
                <a:srgbClr val="F38533"/>
              </a:buClr>
              <a:buFont typeface="Wingdings" panose="05000000000000000000" pitchFamily="2" charset="2"/>
              <a:buChar char="§"/>
            </a:pPr>
            <a:r>
              <a:rPr lang="en-US" dirty="0"/>
              <a:t>Filters remain even if filters well is collapsed</a:t>
            </a:r>
          </a:p>
          <a:p>
            <a:pPr marL="0" indent="0">
              <a:buNone/>
            </a:pPr>
            <a:endParaRPr lang="en-BE" dirty="0"/>
          </a:p>
        </p:txBody>
      </p:sp>
    </p:spTree>
    <p:extLst>
      <p:ext uri="{BB962C8B-B14F-4D97-AF65-F5344CB8AC3E}">
        <p14:creationId xmlns:p14="http://schemas.microsoft.com/office/powerpoint/2010/main" val="2061530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C64B-CF33-4BC9-BEEF-D3428DEAB8E4}"/>
              </a:ext>
            </a:extLst>
          </p:cNvPr>
          <p:cNvSpPr>
            <a:spLocks noGrp="1"/>
          </p:cNvSpPr>
          <p:nvPr>
            <p:ph type="title"/>
          </p:nvPr>
        </p:nvSpPr>
        <p:spPr/>
        <p:txBody>
          <a:bodyPr>
            <a:normAutofit/>
          </a:bodyPr>
          <a:lstStyle/>
          <a:p>
            <a:r>
              <a:rPr lang="en-US" sz="3600" dirty="0">
                <a:latin typeface="Blambot Pro BB" panose="02000505000000020004" pitchFamily="2" charset="0"/>
              </a:rPr>
              <a:t>Filter – remove/clear filters</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1BBF1AAC-F133-4F03-ABBC-2FB1E7E8D65E}"/>
              </a:ext>
            </a:extLst>
          </p:cNvPr>
          <p:cNvSpPr>
            <a:spLocks noGrp="1"/>
          </p:cNvSpPr>
          <p:nvPr>
            <p:ph idx="1"/>
          </p:nvPr>
        </p:nvSpPr>
        <p:spPr>
          <a:xfrm>
            <a:off x="838200" y="1825625"/>
            <a:ext cx="10515600" cy="4505506"/>
          </a:xfrm>
        </p:spPr>
        <p:txBody>
          <a:bodyPr>
            <a:normAutofit lnSpcReduction="10000"/>
          </a:bodyPr>
          <a:lstStyle/>
          <a:p>
            <a:pPr marL="0" indent="0">
              <a:buClr>
                <a:srgbClr val="F38533"/>
              </a:buClr>
              <a:buNone/>
            </a:pPr>
            <a:r>
              <a:rPr lang="en-US" dirty="0"/>
              <a:t>Clear</a:t>
            </a:r>
          </a:p>
          <a:p>
            <a:pPr marL="914400" lvl="1" indent="-457200">
              <a:buClr>
                <a:srgbClr val="F38533"/>
              </a:buClr>
              <a:buFont typeface="Wingdings" panose="05000000000000000000" pitchFamily="2" charset="2"/>
              <a:buChar char="§"/>
            </a:pPr>
            <a:r>
              <a:rPr lang="en-US" dirty="0"/>
              <a:t>Click the clear filter icon to the right of the filter</a:t>
            </a:r>
          </a:p>
          <a:p>
            <a:pPr marL="0" indent="0">
              <a:buClr>
                <a:srgbClr val="F38533"/>
              </a:buClr>
              <a:buNone/>
            </a:pPr>
            <a:endParaRPr lang="en-US" dirty="0"/>
          </a:p>
          <a:p>
            <a:pPr marL="0" indent="0">
              <a:buClr>
                <a:srgbClr val="F38533"/>
              </a:buClr>
              <a:buNone/>
            </a:pPr>
            <a:endParaRPr lang="en-US" dirty="0"/>
          </a:p>
          <a:p>
            <a:pPr marL="0" indent="0">
              <a:buClr>
                <a:srgbClr val="F38533"/>
              </a:buClr>
              <a:buNone/>
            </a:pPr>
            <a:r>
              <a:rPr lang="en-US" dirty="0"/>
              <a:t>Remove</a:t>
            </a:r>
          </a:p>
          <a:p>
            <a:pPr marL="457200" indent="-457200">
              <a:buClr>
                <a:srgbClr val="F38533"/>
              </a:buClr>
              <a:buFont typeface="Wingdings" panose="05000000000000000000" pitchFamily="2" charset="2"/>
              <a:buChar char="§"/>
            </a:pPr>
            <a:r>
              <a:rPr lang="en-US" dirty="0"/>
              <a:t>From page and report level</a:t>
            </a:r>
          </a:p>
          <a:p>
            <a:pPr marL="914400" lvl="1" indent="-457200">
              <a:buClr>
                <a:srgbClr val="F38533"/>
              </a:buClr>
              <a:buFont typeface="Wingdings" panose="05000000000000000000" pitchFamily="2" charset="2"/>
              <a:buChar char="§"/>
            </a:pPr>
            <a:r>
              <a:rPr lang="en-US" dirty="0"/>
              <a:t>Click the remove filter icon to the right of the filter</a:t>
            </a:r>
          </a:p>
          <a:p>
            <a:pPr marL="457200" indent="-457200">
              <a:buClr>
                <a:srgbClr val="F38533"/>
              </a:buClr>
              <a:buFont typeface="Wingdings" panose="05000000000000000000" pitchFamily="2" charset="2"/>
              <a:buChar char="§"/>
            </a:pPr>
            <a:r>
              <a:rPr lang="en-US" dirty="0"/>
              <a:t>From a visual: </a:t>
            </a:r>
          </a:p>
          <a:p>
            <a:pPr marL="914400" lvl="1" indent="-457200">
              <a:buClr>
                <a:srgbClr val="F38533"/>
              </a:buClr>
              <a:buFont typeface="Wingdings" panose="05000000000000000000" pitchFamily="2" charset="2"/>
              <a:buChar char="§"/>
            </a:pPr>
            <a:r>
              <a:rPr lang="en-US" dirty="0"/>
              <a:t>you cannot drag out the field to remove it</a:t>
            </a:r>
          </a:p>
          <a:p>
            <a:pPr marL="914400" lvl="1" indent="-457200">
              <a:buClr>
                <a:srgbClr val="F38533"/>
              </a:buClr>
              <a:buFont typeface="Wingdings" panose="05000000000000000000" pitchFamily="2" charset="2"/>
              <a:buChar char="§"/>
            </a:pPr>
            <a:r>
              <a:rPr lang="en-US" dirty="0"/>
              <a:t>Except if the field is not used as data for the visual</a:t>
            </a:r>
            <a:endParaRPr lang="en-BE" dirty="0"/>
          </a:p>
        </p:txBody>
      </p:sp>
      <p:pic>
        <p:nvPicPr>
          <p:cNvPr id="5" name="Picture 4" descr="Graphical user interface, application&#10;&#10;Description automatically generated">
            <a:extLst>
              <a:ext uri="{FF2B5EF4-FFF2-40B4-BE49-F238E27FC236}">
                <a16:creationId xmlns:a16="http://schemas.microsoft.com/office/drawing/2014/main" id="{CE70CD1F-82AE-40C6-A7B5-5EAAEA3FB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251" y="2710378"/>
            <a:ext cx="3657143" cy="1733333"/>
          </a:xfrm>
          <a:prstGeom prst="rect">
            <a:avLst/>
          </a:prstGeom>
        </p:spPr>
      </p:pic>
    </p:spTree>
    <p:extLst>
      <p:ext uri="{BB962C8B-B14F-4D97-AF65-F5344CB8AC3E}">
        <p14:creationId xmlns:p14="http://schemas.microsoft.com/office/powerpoint/2010/main" val="670669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458E-1AE9-4B6A-B5F6-C6EF9A7292B3}"/>
              </a:ext>
            </a:extLst>
          </p:cNvPr>
          <p:cNvSpPr>
            <a:spLocks noGrp="1"/>
          </p:cNvSpPr>
          <p:nvPr>
            <p:ph type="title"/>
          </p:nvPr>
        </p:nvSpPr>
        <p:spPr/>
        <p:txBody>
          <a:bodyPr>
            <a:normAutofit/>
          </a:bodyPr>
          <a:lstStyle/>
          <a:p>
            <a:r>
              <a:rPr lang="en-US" sz="3600" dirty="0">
                <a:latin typeface="Blambot Pro BB" panose="02000505000000020004" pitchFamily="2" charset="0"/>
              </a:rPr>
              <a:t>Filter - Tips</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9CD4C1A0-43B2-4132-8579-46AAD90518F1}"/>
              </a:ext>
            </a:extLst>
          </p:cNvPr>
          <p:cNvSpPr>
            <a:spLocks noGrp="1"/>
          </p:cNvSpPr>
          <p:nvPr>
            <p:ph idx="1"/>
          </p:nvPr>
        </p:nvSpPr>
        <p:spPr/>
        <p:txBody>
          <a:bodyPr/>
          <a:lstStyle/>
          <a:p>
            <a:pPr marL="457200" indent="-457200">
              <a:buClr>
                <a:srgbClr val="F38533"/>
              </a:buClr>
              <a:buFont typeface="Wingdings" panose="05000000000000000000" pitchFamily="2" charset="2"/>
              <a:buChar char="§"/>
            </a:pPr>
            <a:r>
              <a:rPr lang="en-US" dirty="0"/>
              <a:t>Avoid complexity</a:t>
            </a:r>
          </a:p>
          <a:p>
            <a:pPr marL="457200" indent="-457200">
              <a:buClr>
                <a:srgbClr val="F38533"/>
              </a:buClr>
              <a:buFont typeface="Wingdings" panose="05000000000000000000" pitchFamily="2" charset="2"/>
              <a:buChar char="§"/>
            </a:pPr>
            <a:r>
              <a:rPr lang="en-US" dirty="0"/>
              <a:t>Remind the filters you are using</a:t>
            </a:r>
          </a:p>
          <a:p>
            <a:pPr marL="457200" indent="-457200">
              <a:buClr>
                <a:srgbClr val="F38533"/>
              </a:buClr>
              <a:buFont typeface="Wingdings" panose="05000000000000000000" pitchFamily="2" charset="2"/>
              <a:buChar char="§"/>
            </a:pPr>
            <a:r>
              <a:rPr lang="en-US" dirty="0"/>
              <a:t>Make sure the filters are meaningful</a:t>
            </a:r>
          </a:p>
          <a:p>
            <a:pPr marL="457200" indent="-457200">
              <a:buClr>
                <a:srgbClr val="F38533"/>
              </a:buClr>
              <a:buFont typeface="Wingdings" panose="05000000000000000000" pitchFamily="2" charset="2"/>
              <a:buChar char="§"/>
            </a:pPr>
            <a:r>
              <a:rPr lang="en-US" dirty="0"/>
              <a:t>Make use of static shapes to comment on your results</a:t>
            </a:r>
          </a:p>
          <a:p>
            <a:pPr marL="457200" indent="-457200">
              <a:buClr>
                <a:srgbClr val="F38533"/>
              </a:buClr>
              <a:buFont typeface="Wingdings" panose="05000000000000000000" pitchFamily="2" charset="2"/>
              <a:buChar char="§"/>
            </a:pPr>
            <a:r>
              <a:rPr lang="en-US" dirty="0"/>
              <a:t>See if they are necessary</a:t>
            </a:r>
            <a:endParaRPr lang="en-BE" dirty="0"/>
          </a:p>
        </p:txBody>
      </p:sp>
    </p:spTree>
    <p:extLst>
      <p:ext uri="{BB962C8B-B14F-4D97-AF65-F5344CB8AC3E}">
        <p14:creationId xmlns:p14="http://schemas.microsoft.com/office/powerpoint/2010/main" val="1767145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2DC6-C353-431B-9665-D28F434EAF3B}"/>
              </a:ext>
            </a:extLst>
          </p:cNvPr>
          <p:cNvSpPr>
            <a:spLocks noGrp="1"/>
          </p:cNvSpPr>
          <p:nvPr>
            <p:ph type="title"/>
          </p:nvPr>
        </p:nvSpPr>
        <p:spPr/>
        <p:txBody>
          <a:bodyPr/>
          <a:lstStyle/>
          <a:p>
            <a:r>
              <a:rPr lang="en-US" dirty="0">
                <a:latin typeface="Blambot Pro BB" panose="02000505000000020004" pitchFamily="2" charset="0"/>
              </a:rPr>
              <a:t>Slicers</a:t>
            </a:r>
            <a:endParaRPr lang="en-BE"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D48D6385-A75E-48E0-9715-D339244D0DB4}"/>
              </a:ext>
            </a:extLst>
          </p:cNvPr>
          <p:cNvSpPr>
            <a:spLocks noGrp="1"/>
          </p:cNvSpPr>
          <p:nvPr>
            <p:ph idx="1"/>
          </p:nvPr>
        </p:nvSpPr>
        <p:spPr/>
        <p:txBody>
          <a:bodyPr/>
          <a:lstStyle/>
          <a:p>
            <a:pPr marL="0" indent="0">
              <a:buNone/>
            </a:pPr>
            <a:r>
              <a:rPr lang="en-US" dirty="0"/>
              <a:t>Slicers are kind of filters, but the main difference is that they are always visible allowing direct interaction with the data</a:t>
            </a:r>
          </a:p>
          <a:p>
            <a:pPr marL="0" indent="0">
              <a:buNone/>
            </a:pPr>
            <a:r>
              <a:rPr lang="en-US" dirty="0"/>
              <a:t>We will use the next interaction with slicers</a:t>
            </a:r>
          </a:p>
          <a:p>
            <a:pPr marL="457200" indent="-457200">
              <a:buClr>
                <a:srgbClr val="F38533"/>
              </a:buClr>
              <a:buFont typeface="Wingdings" panose="05000000000000000000" pitchFamily="2" charset="2"/>
              <a:buChar char="§"/>
            </a:pPr>
            <a:r>
              <a:rPr lang="en-US" dirty="0"/>
              <a:t>Add, delete, clear, apply, modify</a:t>
            </a:r>
            <a:endParaRPr lang="en-BE" dirty="0"/>
          </a:p>
          <a:p>
            <a:pPr marL="457200" indent="-457200">
              <a:buClr>
                <a:srgbClr val="F38533"/>
              </a:buClr>
              <a:buFont typeface="Wingdings" panose="05000000000000000000" pitchFamily="2" charset="2"/>
              <a:buChar char="§"/>
            </a:pPr>
            <a:r>
              <a:rPr lang="en-US" dirty="0"/>
              <a:t>Lay-out updates</a:t>
            </a:r>
          </a:p>
          <a:p>
            <a:pPr marL="457200" indent="-457200">
              <a:buClr>
                <a:srgbClr val="F38533"/>
              </a:buClr>
              <a:buFont typeface="Wingdings" panose="05000000000000000000" pitchFamily="2" charset="2"/>
              <a:buChar char="§"/>
            </a:pPr>
            <a:r>
              <a:rPr lang="en-US" dirty="0"/>
              <a:t>Switching to drop-down slicers</a:t>
            </a:r>
          </a:p>
          <a:p>
            <a:pPr marL="457200" indent="-457200">
              <a:buClr>
                <a:srgbClr val="F38533"/>
              </a:buClr>
              <a:buFont typeface="Wingdings" panose="05000000000000000000" pitchFamily="2" charset="2"/>
              <a:buChar char="§"/>
            </a:pPr>
            <a:r>
              <a:rPr lang="en-US" dirty="0"/>
              <a:t>Use</a:t>
            </a:r>
          </a:p>
        </p:txBody>
      </p:sp>
    </p:spTree>
    <p:extLst>
      <p:ext uri="{BB962C8B-B14F-4D97-AF65-F5344CB8AC3E}">
        <p14:creationId xmlns:p14="http://schemas.microsoft.com/office/powerpoint/2010/main" val="3724453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96CCD-CCF6-42F9-9B4A-917E0807CE10}"/>
              </a:ext>
            </a:extLst>
          </p:cNvPr>
          <p:cNvSpPr>
            <a:spLocks noGrp="1"/>
          </p:cNvSpPr>
          <p:nvPr>
            <p:ph type="title"/>
          </p:nvPr>
        </p:nvSpPr>
        <p:spPr/>
        <p:txBody>
          <a:bodyPr>
            <a:normAutofit/>
          </a:bodyPr>
          <a:lstStyle/>
          <a:p>
            <a:r>
              <a:rPr lang="en-US" sz="3600" dirty="0">
                <a:latin typeface="Blambot Pro BB" panose="02000505000000020004" pitchFamily="2" charset="0"/>
              </a:rPr>
              <a:t>Slicers – lay-out updates</a:t>
            </a:r>
            <a:endParaRPr lang="en-BE" sz="3600" dirty="0">
              <a:latin typeface="Blambot Pro BB" panose="02000505000000020004" pitchFamily="2" charset="0"/>
            </a:endParaRPr>
          </a:p>
        </p:txBody>
      </p:sp>
      <p:pic>
        <p:nvPicPr>
          <p:cNvPr id="5" name="Content Placeholder 4" descr="Graphical user interface, diagram, text&#10;&#10;Description automatically generated">
            <a:extLst>
              <a:ext uri="{FF2B5EF4-FFF2-40B4-BE49-F238E27FC236}">
                <a16:creationId xmlns:a16="http://schemas.microsoft.com/office/drawing/2014/main" id="{2183E81C-CDF0-4C81-9B1E-5F8BB68AAA2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34639" y="1943099"/>
            <a:ext cx="4507316" cy="4246563"/>
          </a:xfrm>
        </p:spPr>
      </p:pic>
      <p:sp>
        <p:nvSpPr>
          <p:cNvPr id="8" name="Content Placeholder 7">
            <a:extLst>
              <a:ext uri="{FF2B5EF4-FFF2-40B4-BE49-F238E27FC236}">
                <a16:creationId xmlns:a16="http://schemas.microsoft.com/office/drawing/2014/main" id="{8901ECEE-72DA-45BB-A97F-424C59565070}"/>
              </a:ext>
            </a:extLst>
          </p:cNvPr>
          <p:cNvSpPr>
            <a:spLocks noGrp="1"/>
          </p:cNvSpPr>
          <p:nvPr>
            <p:ph sz="quarter" idx="4"/>
          </p:nvPr>
        </p:nvSpPr>
        <p:spPr>
          <a:xfrm>
            <a:off x="6095999" y="1950244"/>
            <a:ext cx="5800725" cy="3684588"/>
          </a:xfrm>
        </p:spPr>
        <p:txBody>
          <a:bodyPr/>
          <a:lstStyle/>
          <a:p>
            <a:pPr marL="0" indent="0">
              <a:buNone/>
            </a:pPr>
            <a:r>
              <a:rPr lang="en-US" dirty="0"/>
              <a:t>Expand the down-facing chevrons.</a:t>
            </a:r>
          </a:p>
          <a:p>
            <a:pPr marL="0" indent="0">
              <a:buNone/>
            </a:pPr>
            <a:r>
              <a:rPr lang="en-US" dirty="0"/>
              <a:t>You will be able to change:</a:t>
            </a:r>
          </a:p>
          <a:p>
            <a:pPr marL="0" indent="0">
              <a:buNone/>
            </a:pPr>
            <a:r>
              <a:rPr lang="en-US" dirty="0"/>
              <a:t>Titles, background, colors, size, selection controls, items, borders, shadow, … </a:t>
            </a:r>
            <a:endParaRPr lang="en-BE" dirty="0"/>
          </a:p>
        </p:txBody>
      </p:sp>
    </p:spTree>
    <p:extLst>
      <p:ext uri="{BB962C8B-B14F-4D97-AF65-F5344CB8AC3E}">
        <p14:creationId xmlns:p14="http://schemas.microsoft.com/office/powerpoint/2010/main" val="318673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D312-8A0E-459D-A93E-93EF10503462}"/>
              </a:ext>
            </a:extLst>
          </p:cNvPr>
          <p:cNvSpPr>
            <a:spLocks noGrp="1"/>
          </p:cNvSpPr>
          <p:nvPr>
            <p:ph type="title"/>
          </p:nvPr>
        </p:nvSpPr>
        <p:spPr/>
        <p:txBody>
          <a:bodyPr/>
          <a:lstStyle/>
          <a:p>
            <a:r>
              <a:rPr lang="en-US" dirty="0"/>
              <a:t>Publishing reports</a:t>
            </a:r>
            <a:endParaRPr lang="en-BE" dirty="0"/>
          </a:p>
        </p:txBody>
      </p:sp>
    </p:spTree>
    <p:extLst>
      <p:ext uri="{BB962C8B-B14F-4D97-AF65-F5344CB8AC3E}">
        <p14:creationId xmlns:p14="http://schemas.microsoft.com/office/powerpoint/2010/main" val="1060980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Agenda</a:t>
            </a:r>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idx="1"/>
          </p:nvPr>
        </p:nvSpPr>
        <p:spPr/>
        <p:txBody>
          <a:bodyPr/>
          <a:lstStyle/>
          <a:p>
            <a:pPr marL="457200" indent="-457200">
              <a:buClr>
                <a:srgbClr val="F38533"/>
              </a:buClr>
              <a:buFont typeface="Wingdings" panose="05000000000000000000" pitchFamily="2" charset="2"/>
              <a:buChar char="§"/>
            </a:pPr>
            <a:r>
              <a:rPr lang="en-US" dirty="0"/>
              <a:t>Introduction</a:t>
            </a:r>
          </a:p>
          <a:p>
            <a:pPr marL="457200" indent="-457200">
              <a:buClr>
                <a:srgbClr val="F38533"/>
              </a:buClr>
              <a:buFont typeface="Wingdings" panose="05000000000000000000" pitchFamily="2" charset="2"/>
              <a:buChar char="§"/>
            </a:pPr>
            <a:r>
              <a:rPr lang="en-US" dirty="0"/>
              <a:t>Filtering, slicers</a:t>
            </a:r>
          </a:p>
          <a:p>
            <a:pPr marL="457200" indent="-457200">
              <a:buClr>
                <a:srgbClr val="F38533"/>
              </a:buClr>
              <a:buFont typeface="Wingdings" panose="05000000000000000000" pitchFamily="2" charset="2"/>
              <a:buChar char="§"/>
            </a:pPr>
            <a:r>
              <a:rPr lang="en-US" dirty="0"/>
              <a:t>Publishing reports</a:t>
            </a:r>
          </a:p>
          <a:p>
            <a:pPr marL="457200" indent="-457200">
              <a:buClr>
                <a:srgbClr val="F38533"/>
              </a:buClr>
              <a:buFont typeface="Wingdings" panose="05000000000000000000" pitchFamily="2" charset="2"/>
              <a:buChar char="§"/>
            </a:pPr>
            <a:r>
              <a:rPr lang="en-US" dirty="0"/>
              <a:t>Bookmarks</a:t>
            </a:r>
          </a:p>
          <a:p>
            <a:pPr marL="457200" indent="-457200">
              <a:buClr>
                <a:srgbClr val="F38533"/>
              </a:buClr>
              <a:buFont typeface="Wingdings" panose="05000000000000000000" pitchFamily="2" charset="2"/>
              <a:buChar char="§"/>
            </a:pPr>
            <a:r>
              <a:rPr lang="en-US" dirty="0"/>
              <a:t>Power BI pro</a:t>
            </a:r>
          </a:p>
          <a:p>
            <a:pPr marL="457200" indent="-457200">
              <a:buClr>
                <a:srgbClr val="F38533"/>
              </a:buClr>
              <a:buFont typeface="Wingdings" panose="05000000000000000000" pitchFamily="2" charset="2"/>
              <a:buChar char="§"/>
            </a:pPr>
            <a:r>
              <a:rPr lang="en-US" dirty="0"/>
              <a:t>Data Gateways (Concept)</a:t>
            </a:r>
          </a:p>
          <a:p>
            <a:pPr marL="457200" indent="-457200">
              <a:buClr>
                <a:srgbClr val="F38533"/>
              </a:buClr>
              <a:buFont typeface="Wingdings" panose="05000000000000000000" pitchFamily="2" charset="2"/>
              <a:buChar char="§"/>
            </a:pPr>
            <a:r>
              <a:rPr lang="en-US" dirty="0"/>
              <a:t>Q &amp; A time</a:t>
            </a:r>
          </a:p>
          <a:p>
            <a:pPr marL="457200" indent="-457200">
              <a:buClr>
                <a:srgbClr val="F38533"/>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fld id="{CF7D689D-1DBD-470F-98D5-0B812E4D12BB}" type="slidenum">
              <a:rPr lang="en-US" smtClean="0"/>
              <a:pPr/>
              <a:t>3</a:t>
            </a:fld>
            <a:endParaRPr lang="en-US">
              <a:latin typeface="Adrianna Light" panose="02000505040000020004" pitchFamily="50" charset="0"/>
            </a:endParaRPr>
          </a:p>
        </p:txBody>
      </p:sp>
    </p:spTree>
    <p:extLst>
      <p:ext uri="{BB962C8B-B14F-4D97-AF65-F5344CB8AC3E}">
        <p14:creationId xmlns:p14="http://schemas.microsoft.com/office/powerpoint/2010/main" val="4223643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Publishing reports</a:t>
            </a:r>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idx="1"/>
          </p:nvPr>
        </p:nvSpPr>
        <p:spPr/>
        <p:txBody>
          <a:bodyPr>
            <a:normAutofit/>
          </a:bodyPr>
          <a:lstStyle/>
          <a:p>
            <a:pPr marL="457200" indent="-457200">
              <a:buClr>
                <a:srgbClr val="F38533"/>
              </a:buClr>
              <a:buFont typeface="Wingdings" panose="05000000000000000000" pitchFamily="2" charset="2"/>
              <a:buChar char="§"/>
            </a:pPr>
            <a:r>
              <a:rPr lang="en-GB" sz="2800" dirty="0">
                <a:effectLst/>
                <a:latin typeface="Calibri" panose="020F0502020204030204" pitchFamily="34" charset="0"/>
                <a:ea typeface="Times New Roman" panose="02020603050405020304" pitchFamily="18" charset="0"/>
              </a:rPr>
              <a:t>Using, adding, and publishing Power BI desktop files in PowerBI.com</a:t>
            </a:r>
            <a:endParaRPr lang="en-US" dirty="0"/>
          </a:p>
          <a:p>
            <a:pPr marL="457200" indent="-457200">
              <a:buClr>
                <a:srgbClr val="F38533"/>
              </a:buClr>
              <a:buFont typeface="Wingdings" panose="05000000000000000000" pitchFamily="2" charset="2"/>
              <a:buChar char="§"/>
            </a:pPr>
            <a:r>
              <a:rPr lang="en-GB" sz="2800" dirty="0">
                <a:effectLst/>
                <a:latin typeface="Calibri" panose="020F0502020204030204" pitchFamily="34" charset="0"/>
                <a:ea typeface="Times New Roman" panose="02020603050405020304" pitchFamily="18" charset="0"/>
              </a:rPr>
              <a:t>Concept of Dashboards, reports, datasets, and workspace</a:t>
            </a:r>
          </a:p>
          <a:p>
            <a:pPr marL="457200" indent="-457200">
              <a:buClr>
                <a:srgbClr val="F38533"/>
              </a:buClr>
              <a:buFont typeface="Wingdings" panose="05000000000000000000" pitchFamily="2" charset="2"/>
              <a:buChar char="§"/>
            </a:pPr>
            <a:r>
              <a:rPr lang="en-GB" sz="2800" dirty="0">
                <a:effectLst/>
                <a:latin typeface="Calibri" panose="020F0502020204030204" pitchFamily="34" charset="0"/>
                <a:ea typeface="Times New Roman" panose="02020603050405020304" pitchFamily="18" charset="0"/>
              </a:rPr>
              <a:t>Interacting and working with reports (edit a report, create a report)</a:t>
            </a:r>
          </a:p>
          <a:p>
            <a:pPr marL="457200" indent="-457200">
              <a:buClr>
                <a:srgbClr val="F38533"/>
              </a:buClr>
              <a:buFont typeface="Wingdings" panose="05000000000000000000" pitchFamily="2" charset="2"/>
              <a:buChar char="§"/>
            </a:pPr>
            <a:r>
              <a:rPr lang="en-GB" sz="2800" dirty="0">
                <a:effectLst/>
                <a:latin typeface="Calibri" panose="020F0502020204030204" pitchFamily="34" charset="0"/>
                <a:ea typeface="Times New Roman" panose="02020603050405020304" pitchFamily="18" charset="0"/>
              </a:rPr>
              <a:t>Adding, editing/modifying, and deleting tiles from dashboards, modifying dashboards</a:t>
            </a:r>
            <a:endParaRPr lang="en-US" dirty="0"/>
          </a:p>
          <a:p>
            <a:pPr marL="457200" indent="-457200">
              <a:buClr>
                <a:srgbClr val="F38533"/>
              </a:buClr>
              <a:buFont typeface="Wingdings" panose="05000000000000000000" pitchFamily="2" charset="2"/>
              <a:buChar char="§"/>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GB" sz="2800" dirty="0">
              <a:effectLst/>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D689D-1DBD-470F-98D5-0B812E4D12BB}" type="slidenum">
              <a:rPr kumimoji="0" lang="en-US" sz="1200" b="0" i="0" u="none" strike="noStrike" kern="1200" cap="none" spc="0" normalizeH="0" baseline="0" noProof="0" smtClean="0">
                <a:ln>
                  <a:noFill/>
                </a:ln>
                <a:solidFill>
                  <a:srgbClr val="F38533"/>
                </a:solidFill>
                <a:effectLst/>
                <a:uLnTx/>
                <a:uFillTx/>
                <a:latin typeface="Adrianna Light" panose="02000505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F38533"/>
              </a:solidFill>
              <a:effectLst/>
              <a:uLnTx/>
              <a:uFillTx/>
              <a:latin typeface="Adrianna Light" panose="02000505040000020004" pitchFamily="50" charset="0"/>
              <a:ea typeface="+mn-ea"/>
              <a:cs typeface="+mn-cs"/>
            </a:endParaRPr>
          </a:p>
        </p:txBody>
      </p:sp>
    </p:spTree>
    <p:extLst>
      <p:ext uri="{BB962C8B-B14F-4D97-AF65-F5344CB8AC3E}">
        <p14:creationId xmlns:p14="http://schemas.microsoft.com/office/powerpoint/2010/main" val="2139096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7FC6-B320-434D-A262-A21829A40C58}"/>
              </a:ext>
            </a:extLst>
          </p:cNvPr>
          <p:cNvSpPr>
            <a:spLocks noGrp="1"/>
          </p:cNvSpPr>
          <p:nvPr>
            <p:ph type="title"/>
          </p:nvPr>
        </p:nvSpPr>
        <p:spPr/>
        <p:txBody>
          <a:bodyPr/>
          <a:lstStyle/>
          <a:p>
            <a:r>
              <a:rPr lang="en-US" dirty="0">
                <a:latin typeface="Blambot Pro BB" panose="02000505000000020004" pitchFamily="2" charset="0"/>
              </a:rPr>
              <a:t>Publish reports</a:t>
            </a:r>
            <a:endParaRPr lang="en-BE"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40E35062-BC48-46B6-A99F-3A3FEA16A5C8}"/>
              </a:ext>
            </a:extLst>
          </p:cNvPr>
          <p:cNvSpPr>
            <a:spLocks noGrp="1"/>
          </p:cNvSpPr>
          <p:nvPr>
            <p:ph idx="1"/>
          </p:nvPr>
        </p:nvSpPr>
        <p:spPr/>
        <p:txBody>
          <a:bodyPr>
            <a:normAutofit fontScale="92500" lnSpcReduction="20000"/>
          </a:bodyPr>
          <a:lstStyle/>
          <a:p>
            <a:pPr marL="0" indent="0">
              <a:buNone/>
            </a:pPr>
            <a:r>
              <a:rPr lang="en-US" dirty="0"/>
              <a:t>To publish reports, you have 2 possibilities:</a:t>
            </a:r>
          </a:p>
          <a:p>
            <a:pPr>
              <a:buClr>
                <a:srgbClr val="F38533"/>
              </a:buClr>
            </a:pPr>
            <a:r>
              <a:rPr lang="en-US" dirty="0"/>
              <a:t> Export directly from Power BI Desktop</a:t>
            </a:r>
          </a:p>
          <a:p>
            <a:pPr marL="800100" lvl="1" indent="-342900">
              <a:buClr>
                <a:srgbClr val="F38533"/>
              </a:buClr>
              <a:buFont typeface="Wingdings" panose="05000000000000000000" pitchFamily="2" charset="2"/>
              <a:buChar char="§"/>
            </a:pPr>
            <a:r>
              <a:rPr lang="en-US" dirty="0"/>
              <a:t>First time published in My Workspace</a:t>
            </a:r>
          </a:p>
          <a:p>
            <a:pPr marL="800100" lvl="1" indent="-342900">
              <a:buClr>
                <a:srgbClr val="F38533"/>
              </a:buClr>
              <a:buFont typeface="Wingdings" panose="05000000000000000000" pitchFamily="2" charset="2"/>
              <a:buChar char="§"/>
            </a:pPr>
            <a:r>
              <a:rPr lang="en-US" dirty="0"/>
              <a:t>Afterwards, selection of destination workplaces of your account</a:t>
            </a:r>
          </a:p>
          <a:p>
            <a:pPr>
              <a:buClr>
                <a:srgbClr val="F38533"/>
              </a:buClr>
            </a:pPr>
            <a:r>
              <a:rPr lang="en-US" dirty="0"/>
              <a:t> Import </a:t>
            </a:r>
            <a:r>
              <a:rPr lang="en-US" dirty="0" err="1"/>
              <a:t>Pbix</a:t>
            </a:r>
            <a:r>
              <a:rPr lang="en-US" dirty="0"/>
              <a:t>-files in Power BI services</a:t>
            </a:r>
          </a:p>
          <a:p>
            <a:pPr>
              <a:buClr>
                <a:srgbClr val="F38533"/>
              </a:buClr>
            </a:pPr>
            <a:endParaRPr lang="en-US" dirty="0"/>
          </a:p>
          <a:p>
            <a:pPr marL="0" indent="0">
              <a:buClr>
                <a:srgbClr val="F38533"/>
              </a:buClr>
              <a:buNone/>
            </a:pPr>
            <a:r>
              <a:rPr lang="en-US" dirty="0"/>
              <a:t>What happens when you publish a Power BI Desktop file? Following elements are added in the </a:t>
            </a:r>
            <a:r>
              <a:rPr lang="en-US" dirty="0">
                <a:solidFill>
                  <a:srgbClr val="F38533"/>
                </a:solidFill>
              </a:rPr>
              <a:t>My Workspace </a:t>
            </a:r>
            <a:r>
              <a:rPr lang="en-US" dirty="0"/>
              <a:t>section:</a:t>
            </a:r>
          </a:p>
          <a:p>
            <a:pPr>
              <a:buClr>
                <a:srgbClr val="F38533"/>
              </a:buClr>
            </a:pPr>
            <a:r>
              <a:rPr lang="en-US" dirty="0"/>
              <a:t> The report itself (all the </a:t>
            </a:r>
            <a:r>
              <a:rPr lang="en-US" dirty="0" err="1"/>
              <a:t>PowerBI</a:t>
            </a:r>
            <a:r>
              <a:rPr lang="en-US" dirty="0"/>
              <a:t> Desktop file)</a:t>
            </a:r>
          </a:p>
          <a:p>
            <a:pPr>
              <a:buClr>
                <a:srgbClr val="F38533"/>
              </a:buClr>
            </a:pPr>
            <a:r>
              <a:rPr lang="en-US" dirty="0"/>
              <a:t> An element added to a new dashboard</a:t>
            </a:r>
          </a:p>
          <a:p>
            <a:pPr>
              <a:buClr>
                <a:srgbClr val="F38533"/>
              </a:buClr>
            </a:pPr>
            <a:r>
              <a:rPr lang="en-US" dirty="0"/>
              <a:t> The dataset (data behind the report)</a:t>
            </a:r>
          </a:p>
        </p:txBody>
      </p:sp>
    </p:spTree>
    <p:extLst>
      <p:ext uri="{BB962C8B-B14F-4D97-AF65-F5344CB8AC3E}">
        <p14:creationId xmlns:p14="http://schemas.microsoft.com/office/powerpoint/2010/main" val="2578146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7FC6-B320-434D-A262-A21829A40C58}"/>
              </a:ext>
            </a:extLst>
          </p:cNvPr>
          <p:cNvSpPr>
            <a:spLocks noGrp="1"/>
          </p:cNvSpPr>
          <p:nvPr>
            <p:ph type="title"/>
          </p:nvPr>
        </p:nvSpPr>
        <p:spPr/>
        <p:txBody>
          <a:bodyPr>
            <a:normAutofit/>
          </a:bodyPr>
          <a:lstStyle/>
          <a:p>
            <a:r>
              <a:rPr lang="en-US" sz="3600" dirty="0">
                <a:latin typeface="Blambot Pro BB" panose="02000505000000020004" pitchFamily="2" charset="0"/>
              </a:rPr>
              <a:t>PowerBI.com</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40E35062-BC48-46B6-A99F-3A3FEA16A5C8}"/>
              </a:ext>
            </a:extLst>
          </p:cNvPr>
          <p:cNvSpPr>
            <a:spLocks noGrp="1"/>
          </p:cNvSpPr>
          <p:nvPr>
            <p:ph idx="1"/>
          </p:nvPr>
        </p:nvSpPr>
        <p:spPr/>
        <p:txBody>
          <a:bodyPr>
            <a:normAutofit fontScale="92500"/>
          </a:bodyPr>
          <a:lstStyle/>
          <a:p>
            <a:pPr marL="457200" indent="-457200">
              <a:buClr>
                <a:srgbClr val="F38533"/>
              </a:buClr>
              <a:buFont typeface="Wingdings" panose="05000000000000000000" pitchFamily="2" charset="2"/>
              <a:buChar char="§"/>
            </a:pPr>
            <a:r>
              <a:rPr lang="en-US" dirty="0"/>
              <a:t>Power BI dashboards</a:t>
            </a:r>
          </a:p>
          <a:p>
            <a:pPr marL="914400" lvl="1" indent="-457200">
              <a:buClr>
                <a:srgbClr val="F38533"/>
              </a:buClr>
              <a:buFont typeface="Wingdings" panose="05000000000000000000" pitchFamily="2" charset="2"/>
              <a:buChar char="§"/>
            </a:pPr>
            <a:r>
              <a:rPr lang="en-US" dirty="0"/>
              <a:t>One-pager telling a story through visualizations containing the highlights of that story.  Visuals are pinned from several different reports to this central placeholder</a:t>
            </a:r>
          </a:p>
          <a:p>
            <a:pPr marL="457200" lvl="1" indent="0">
              <a:buClr>
                <a:srgbClr val="F38533"/>
              </a:buClr>
              <a:buNone/>
            </a:pPr>
            <a:r>
              <a:rPr lang="en-US" dirty="0">
                <a:solidFill>
                  <a:srgbClr val="F38533"/>
                </a:solidFill>
              </a:rPr>
              <a:t>Note</a:t>
            </a:r>
            <a:r>
              <a:rPr lang="en-US" dirty="0"/>
              <a:t> a </a:t>
            </a:r>
            <a:r>
              <a:rPr lang="en-US" dirty="0" err="1"/>
              <a:t>PowerBI</a:t>
            </a:r>
            <a:r>
              <a:rPr lang="en-US" dirty="0"/>
              <a:t> Desktop dashboard is one of the pages of your report</a:t>
            </a:r>
          </a:p>
          <a:p>
            <a:pPr marL="457200" indent="-457200">
              <a:buClr>
                <a:srgbClr val="F38533"/>
              </a:buClr>
              <a:buFont typeface="Wingdings" panose="05000000000000000000" pitchFamily="2" charset="2"/>
              <a:buChar char="§"/>
            </a:pPr>
            <a:r>
              <a:rPr lang="en-US" dirty="0"/>
              <a:t>Report</a:t>
            </a:r>
          </a:p>
          <a:p>
            <a:pPr marL="914400" lvl="1" indent="-457200">
              <a:buClr>
                <a:srgbClr val="F38533"/>
              </a:buClr>
              <a:buFont typeface="Wingdings" panose="05000000000000000000" pitchFamily="2" charset="2"/>
              <a:buChar char="§"/>
            </a:pPr>
            <a:r>
              <a:rPr lang="en-US" dirty="0"/>
              <a:t>Your uploaded </a:t>
            </a:r>
            <a:r>
              <a:rPr lang="en-US" dirty="0" err="1"/>
              <a:t>pbix</a:t>
            </a:r>
            <a:r>
              <a:rPr lang="en-US" dirty="0"/>
              <a:t>-file containing all your pages</a:t>
            </a:r>
          </a:p>
          <a:p>
            <a:pPr marL="457200" indent="-457200">
              <a:buClr>
                <a:srgbClr val="F38533"/>
              </a:buClr>
              <a:buFont typeface="Wingdings" panose="05000000000000000000" pitchFamily="2" charset="2"/>
              <a:buChar char="§"/>
            </a:pPr>
            <a:r>
              <a:rPr lang="en-US" dirty="0"/>
              <a:t>Dataset </a:t>
            </a:r>
          </a:p>
          <a:p>
            <a:pPr marL="914400" lvl="1" indent="-457200">
              <a:buClr>
                <a:srgbClr val="F38533"/>
              </a:buClr>
              <a:buFont typeface="Wingdings" panose="05000000000000000000" pitchFamily="2" charset="2"/>
              <a:buChar char="§"/>
            </a:pPr>
            <a:r>
              <a:rPr lang="en-US" dirty="0"/>
              <a:t>Underlying data driving your report</a:t>
            </a:r>
          </a:p>
          <a:p>
            <a:pPr marL="457200" indent="-457200">
              <a:buClr>
                <a:srgbClr val="F38533"/>
              </a:buClr>
              <a:buFont typeface="Wingdings" panose="05000000000000000000" pitchFamily="2" charset="2"/>
              <a:buChar char="§"/>
            </a:pPr>
            <a:r>
              <a:rPr lang="en-US" dirty="0"/>
              <a:t>Workspace</a:t>
            </a:r>
          </a:p>
          <a:p>
            <a:pPr marL="914400" lvl="1" indent="-457200">
              <a:buClr>
                <a:srgbClr val="F38533"/>
              </a:buClr>
              <a:buFont typeface="Wingdings" panose="05000000000000000000" pitchFamily="2" charset="2"/>
              <a:buChar char="§"/>
            </a:pPr>
            <a:r>
              <a:rPr lang="en-US" dirty="0"/>
              <a:t>Places to collaborate with colleagues to create collections of dashboards, reports, datasets and paginated reports</a:t>
            </a:r>
          </a:p>
          <a:p>
            <a:pPr marL="0" indent="0">
              <a:buNone/>
            </a:pPr>
            <a:endParaRPr lang="en-BE" dirty="0"/>
          </a:p>
        </p:txBody>
      </p:sp>
    </p:spTree>
    <p:extLst>
      <p:ext uri="{BB962C8B-B14F-4D97-AF65-F5344CB8AC3E}">
        <p14:creationId xmlns:p14="http://schemas.microsoft.com/office/powerpoint/2010/main" val="3718034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7FC6-B320-434D-A262-A21829A40C58}"/>
              </a:ext>
            </a:extLst>
          </p:cNvPr>
          <p:cNvSpPr>
            <a:spLocks noGrp="1"/>
          </p:cNvSpPr>
          <p:nvPr>
            <p:ph type="title"/>
          </p:nvPr>
        </p:nvSpPr>
        <p:spPr/>
        <p:txBody>
          <a:bodyPr>
            <a:normAutofit/>
          </a:bodyPr>
          <a:lstStyle/>
          <a:p>
            <a:r>
              <a:rPr lang="en-US" sz="3600" dirty="0">
                <a:latin typeface="Blambot Pro BB" panose="02000505000000020004" pitchFamily="2" charset="0"/>
              </a:rPr>
              <a:t>PowerBI.com - workspaces</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40E35062-BC48-46B6-A99F-3A3FEA16A5C8}"/>
              </a:ext>
            </a:extLst>
          </p:cNvPr>
          <p:cNvSpPr>
            <a:spLocks noGrp="1"/>
          </p:cNvSpPr>
          <p:nvPr>
            <p:ph idx="1"/>
          </p:nvPr>
        </p:nvSpPr>
        <p:spPr>
          <a:xfrm>
            <a:off x="838199" y="1825625"/>
            <a:ext cx="11005457" cy="4351338"/>
          </a:xfrm>
        </p:spPr>
        <p:txBody>
          <a:bodyPr>
            <a:normAutofit/>
          </a:bodyPr>
          <a:lstStyle/>
          <a:p>
            <a:pPr marL="0" indent="0">
              <a:buNone/>
            </a:pPr>
            <a:r>
              <a:rPr lang="en-US" b="0" i="1" dirty="0">
                <a:solidFill>
                  <a:srgbClr val="F38533"/>
                </a:solidFill>
                <a:effectLst/>
                <a:latin typeface="Segoe UI" panose="020B0502040204020203" pitchFamily="34" charset="0"/>
              </a:rPr>
              <a:t>Workspaces</a:t>
            </a:r>
            <a:r>
              <a:rPr lang="en-US" b="0" i="0" dirty="0">
                <a:effectLst/>
                <a:latin typeface="Segoe UI" panose="020B0502040204020203" pitchFamily="34" charset="0"/>
              </a:rPr>
              <a:t> </a:t>
            </a:r>
            <a:r>
              <a:rPr lang="en-US" dirty="0"/>
              <a:t>are places to collaborate with colleagues on specific content. </a:t>
            </a:r>
          </a:p>
          <a:p>
            <a:pPr marL="0" indent="0">
              <a:buNone/>
            </a:pPr>
            <a:r>
              <a:rPr lang="en-US" dirty="0"/>
              <a:t>Your turn</a:t>
            </a:r>
          </a:p>
          <a:p>
            <a:pPr marL="457200" indent="-457200">
              <a:buClr>
                <a:srgbClr val="F38533"/>
              </a:buClr>
              <a:buFont typeface="Wingdings" panose="05000000000000000000" pitchFamily="2" charset="2"/>
              <a:buChar char="§"/>
            </a:pPr>
            <a:r>
              <a:rPr lang="en-US" dirty="0"/>
              <a:t>Create a new workspace</a:t>
            </a:r>
            <a:endParaRPr lang="en-BE" dirty="0"/>
          </a:p>
        </p:txBody>
      </p:sp>
    </p:spTree>
    <p:extLst>
      <p:ext uri="{BB962C8B-B14F-4D97-AF65-F5344CB8AC3E}">
        <p14:creationId xmlns:p14="http://schemas.microsoft.com/office/powerpoint/2010/main" val="1836936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7FC6-B320-434D-A262-A21829A40C58}"/>
              </a:ext>
            </a:extLst>
          </p:cNvPr>
          <p:cNvSpPr>
            <a:spLocks noGrp="1"/>
          </p:cNvSpPr>
          <p:nvPr>
            <p:ph type="title"/>
          </p:nvPr>
        </p:nvSpPr>
        <p:spPr/>
        <p:txBody>
          <a:bodyPr>
            <a:normAutofit/>
          </a:bodyPr>
          <a:lstStyle/>
          <a:p>
            <a:r>
              <a:rPr lang="en-US" sz="3600" dirty="0">
                <a:latin typeface="Blambot Pro BB" panose="02000505000000020004" pitchFamily="2" charset="0"/>
              </a:rPr>
              <a:t>PowerBI.com - tiles</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40E35062-BC48-46B6-A99F-3A3FEA16A5C8}"/>
              </a:ext>
            </a:extLst>
          </p:cNvPr>
          <p:cNvSpPr>
            <a:spLocks noGrp="1"/>
          </p:cNvSpPr>
          <p:nvPr>
            <p:ph idx="1"/>
          </p:nvPr>
        </p:nvSpPr>
        <p:spPr/>
        <p:txBody>
          <a:bodyPr>
            <a:normAutofit/>
          </a:bodyPr>
          <a:lstStyle/>
          <a:p>
            <a:pPr marL="0" indent="0">
              <a:buNone/>
            </a:pPr>
            <a:r>
              <a:rPr lang="en-US" b="0" i="1" dirty="0">
                <a:solidFill>
                  <a:srgbClr val="F38533"/>
                </a:solidFill>
                <a:effectLst/>
                <a:latin typeface="Segoe UI" panose="020B0502040204020203" pitchFamily="34" charset="0"/>
              </a:rPr>
              <a:t>Tiles</a:t>
            </a:r>
            <a:r>
              <a:rPr lang="en-US" b="0" i="0" dirty="0">
                <a:effectLst/>
                <a:latin typeface="Segoe UI" panose="020B0502040204020203" pitchFamily="34" charset="0"/>
              </a:rPr>
              <a:t> </a:t>
            </a:r>
            <a:r>
              <a:rPr lang="en-US" b="0" i="0" dirty="0">
                <a:effectLst/>
              </a:rPr>
              <a:t>are snapshots of your data, pinned to the dashboard. </a:t>
            </a:r>
          </a:p>
          <a:p>
            <a:pPr marL="0" indent="0">
              <a:buNone/>
            </a:pPr>
            <a:r>
              <a:rPr lang="en-US" dirty="0"/>
              <a:t>A tile can be created from a report, a dataset, a dashboard, …</a:t>
            </a:r>
            <a:r>
              <a:rPr lang="en-US" b="0" i="0" dirty="0">
                <a:effectLst/>
              </a:rPr>
              <a:t> </a:t>
            </a:r>
          </a:p>
          <a:p>
            <a:pPr marL="0" indent="0">
              <a:buNone/>
            </a:pPr>
            <a:endParaRPr lang="en-US" dirty="0"/>
          </a:p>
          <a:p>
            <a:pPr marL="0" indent="0">
              <a:buNone/>
            </a:pPr>
            <a:r>
              <a:rPr lang="en-US" dirty="0"/>
              <a:t>Your turn:</a:t>
            </a:r>
          </a:p>
          <a:p>
            <a:pPr marL="457200" indent="-457200">
              <a:buClr>
                <a:srgbClr val="F38533"/>
              </a:buClr>
              <a:buFont typeface="Wingdings" panose="05000000000000000000" pitchFamily="2" charset="2"/>
              <a:buChar char="§"/>
            </a:pPr>
            <a:r>
              <a:rPr lang="en-US" dirty="0"/>
              <a:t>Pin 3 tiles to a new dashboard (name your dashboard test)</a:t>
            </a:r>
          </a:p>
          <a:p>
            <a:pPr marL="457200" indent="-457200">
              <a:buClr>
                <a:srgbClr val="F38533"/>
              </a:buClr>
              <a:buFont typeface="Wingdings" panose="05000000000000000000" pitchFamily="2" charset="2"/>
              <a:buChar char="§"/>
            </a:pPr>
            <a:r>
              <a:rPr lang="en-US" dirty="0"/>
              <a:t>Interact with your tiles (resize, move, delete, …)</a:t>
            </a:r>
          </a:p>
          <a:p>
            <a:pPr marL="0" indent="0">
              <a:buNone/>
            </a:pPr>
            <a:endParaRPr lang="en-US" dirty="0"/>
          </a:p>
          <a:p>
            <a:pPr marL="0" indent="0">
              <a:buNone/>
            </a:pPr>
            <a:endParaRPr lang="en-BE" dirty="0"/>
          </a:p>
        </p:txBody>
      </p:sp>
    </p:spTree>
    <p:extLst>
      <p:ext uri="{BB962C8B-B14F-4D97-AF65-F5344CB8AC3E}">
        <p14:creationId xmlns:p14="http://schemas.microsoft.com/office/powerpoint/2010/main" val="2735621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F418-0F40-4150-B1E0-AE11339408CB}"/>
              </a:ext>
            </a:extLst>
          </p:cNvPr>
          <p:cNvSpPr>
            <a:spLocks noGrp="1"/>
          </p:cNvSpPr>
          <p:nvPr>
            <p:ph type="title"/>
          </p:nvPr>
        </p:nvSpPr>
        <p:spPr/>
        <p:txBody>
          <a:bodyPr>
            <a:normAutofit/>
          </a:bodyPr>
          <a:lstStyle/>
          <a:p>
            <a:r>
              <a:rPr lang="en-US" sz="3600" dirty="0">
                <a:latin typeface="Blambot Pro BB" panose="02000505000000020004" pitchFamily="2" charset="0"/>
              </a:rPr>
              <a:t>Interacting with reports</a:t>
            </a:r>
            <a:endParaRPr lang="en-BE" sz="3600"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8C188D40-A27B-4F28-8028-97D8258727C7}"/>
              </a:ext>
            </a:extLst>
          </p:cNvPr>
          <p:cNvSpPr>
            <a:spLocks noGrp="1"/>
          </p:cNvSpPr>
          <p:nvPr>
            <p:ph idx="1"/>
          </p:nvPr>
        </p:nvSpPr>
        <p:spPr/>
        <p:txBody>
          <a:bodyPr/>
          <a:lstStyle/>
          <a:p>
            <a:pPr marL="0" indent="0">
              <a:buNone/>
            </a:pPr>
            <a:r>
              <a:rPr lang="en-US" dirty="0" err="1"/>
              <a:t>Exercice</a:t>
            </a:r>
            <a:endParaRPr lang="en-BE" dirty="0"/>
          </a:p>
        </p:txBody>
      </p:sp>
    </p:spTree>
    <p:extLst>
      <p:ext uri="{BB962C8B-B14F-4D97-AF65-F5344CB8AC3E}">
        <p14:creationId xmlns:p14="http://schemas.microsoft.com/office/powerpoint/2010/main" val="1287086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D312-8A0E-459D-A93E-93EF10503462}"/>
              </a:ext>
            </a:extLst>
          </p:cNvPr>
          <p:cNvSpPr>
            <a:spLocks noGrp="1"/>
          </p:cNvSpPr>
          <p:nvPr>
            <p:ph type="title"/>
          </p:nvPr>
        </p:nvSpPr>
        <p:spPr/>
        <p:txBody>
          <a:bodyPr/>
          <a:lstStyle/>
          <a:p>
            <a:r>
              <a:rPr lang="en-US" dirty="0"/>
              <a:t>bookmarks</a:t>
            </a:r>
            <a:endParaRPr lang="en-BE" dirty="0"/>
          </a:p>
        </p:txBody>
      </p:sp>
      <p:sp>
        <p:nvSpPr>
          <p:cNvPr id="3" name="Text Placeholder 2">
            <a:extLst>
              <a:ext uri="{FF2B5EF4-FFF2-40B4-BE49-F238E27FC236}">
                <a16:creationId xmlns:a16="http://schemas.microsoft.com/office/drawing/2014/main" id="{3B4D9ABA-75B5-455C-B086-E77BE0214A57}"/>
              </a:ext>
            </a:extLst>
          </p:cNvPr>
          <p:cNvSpPr>
            <a:spLocks noGrp="1"/>
          </p:cNvSpPr>
          <p:nvPr>
            <p:ph type="body" idx="1"/>
          </p:nvPr>
        </p:nvSpPr>
        <p:spPr/>
        <p:txBody>
          <a:bodyPr/>
          <a:lstStyle/>
          <a:p>
            <a:r>
              <a:rPr lang="en-US" dirty="0"/>
              <a:t>concept</a:t>
            </a:r>
            <a:endParaRPr lang="en-BE" dirty="0"/>
          </a:p>
        </p:txBody>
      </p:sp>
    </p:spTree>
    <p:extLst>
      <p:ext uri="{BB962C8B-B14F-4D97-AF65-F5344CB8AC3E}">
        <p14:creationId xmlns:p14="http://schemas.microsoft.com/office/powerpoint/2010/main" val="1678565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Bookmarks</a:t>
            </a:r>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idx="1"/>
          </p:nvPr>
        </p:nvSpPr>
        <p:spPr/>
        <p:txBody>
          <a:bodyPr>
            <a:normAutofit/>
          </a:bodyPr>
          <a:lstStyle/>
          <a:p>
            <a:pPr marL="457200" indent="-457200">
              <a:buClr>
                <a:srgbClr val="F38533"/>
              </a:buClr>
              <a:buFont typeface="Wingdings" panose="05000000000000000000" pitchFamily="2" charset="2"/>
              <a:buChar char="§"/>
            </a:pPr>
            <a:r>
              <a:rPr lang="en-GB" sz="2800" dirty="0">
                <a:effectLst/>
                <a:latin typeface="Calibri" panose="020F0502020204030204" pitchFamily="34" charset="0"/>
                <a:ea typeface="Times New Roman" panose="02020603050405020304" pitchFamily="18" charset="0"/>
              </a:rPr>
              <a:t>Create report bookmarks</a:t>
            </a:r>
            <a:endParaRPr lang="en-BE" sz="2800" dirty="0">
              <a:effectLst/>
              <a:latin typeface="Calibri" panose="020F0502020204030204" pitchFamily="34" charset="0"/>
              <a:ea typeface="Calibri" panose="020F0502020204030204" pitchFamily="34" charset="0"/>
            </a:endParaRPr>
          </a:p>
          <a:p>
            <a:pPr marL="457200" indent="-457200">
              <a:buClr>
                <a:srgbClr val="F38533"/>
              </a:buClr>
              <a:buFont typeface="Wingdings" panose="05000000000000000000" pitchFamily="2" charset="2"/>
              <a:buChar char="§"/>
            </a:pPr>
            <a:r>
              <a:rPr lang="en-GB" sz="2800" dirty="0">
                <a:effectLst/>
                <a:latin typeface="Calibri" panose="020F0502020204030204" pitchFamily="34" charset="0"/>
                <a:ea typeface="Times New Roman" panose="02020603050405020304" pitchFamily="18" charset="0"/>
              </a:rPr>
              <a:t>Arranging bookmarks</a:t>
            </a:r>
          </a:p>
          <a:p>
            <a:pPr marL="457200" indent="-457200">
              <a:buClr>
                <a:srgbClr val="F38533"/>
              </a:buClr>
              <a:buFont typeface="Wingdings" panose="05000000000000000000" pitchFamily="2" charset="2"/>
              <a:buChar char="§"/>
            </a:pPr>
            <a:r>
              <a:rPr lang="en-GB" dirty="0">
                <a:latin typeface="Calibri" panose="020F0502020204030204" pitchFamily="34" charset="0"/>
                <a:ea typeface="Times New Roman" panose="02020603050405020304" pitchFamily="18" charset="0"/>
              </a:rPr>
              <a:t>Bookmarks as a slide show</a:t>
            </a:r>
          </a:p>
          <a:p>
            <a:pPr marL="457200" indent="-457200">
              <a:buClr>
                <a:srgbClr val="F38533"/>
              </a:buClr>
              <a:buFont typeface="Wingdings" panose="05000000000000000000" pitchFamily="2" charset="2"/>
              <a:buChar char="§"/>
            </a:pPr>
            <a:r>
              <a:rPr lang="en-GB" sz="2800" dirty="0">
                <a:effectLst/>
                <a:latin typeface="Calibri" panose="020F0502020204030204" pitchFamily="34" charset="0"/>
                <a:ea typeface="Times New Roman" panose="02020603050405020304" pitchFamily="18" charset="0"/>
              </a:rPr>
              <a:t>Assigning bookmarks to buttons (concept)</a:t>
            </a:r>
          </a:p>
          <a:p>
            <a:pPr marL="457200" indent="-457200">
              <a:buClr>
                <a:srgbClr val="F38533"/>
              </a:buClr>
              <a:buFont typeface="Wingdings" panose="05000000000000000000" pitchFamily="2" charset="2"/>
              <a:buChar char="§"/>
            </a:pPr>
            <a:r>
              <a:rPr lang="en-GB" dirty="0">
                <a:latin typeface="Calibri" panose="020F0502020204030204" pitchFamily="34" charset="0"/>
                <a:ea typeface="Times New Roman" panose="02020603050405020304" pitchFamily="18" charset="0"/>
              </a:rPr>
              <a:t>Bookmark groups/ungroup</a:t>
            </a:r>
          </a:p>
          <a:p>
            <a:pPr marL="0" indent="0">
              <a:buClr>
                <a:srgbClr val="F38533"/>
              </a:buClr>
              <a:buNone/>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GB" sz="2800" dirty="0">
              <a:effectLst/>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D689D-1DBD-470F-98D5-0B812E4D12BB}" type="slidenum">
              <a:rPr kumimoji="0" lang="en-US" sz="1200" b="0" i="0" u="none" strike="noStrike" kern="1200" cap="none" spc="0" normalizeH="0" baseline="0" noProof="0" smtClean="0">
                <a:ln>
                  <a:noFill/>
                </a:ln>
                <a:solidFill>
                  <a:srgbClr val="F38533"/>
                </a:solidFill>
                <a:effectLst/>
                <a:uLnTx/>
                <a:uFillTx/>
                <a:latin typeface="Adrianna Light" panose="02000505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F38533"/>
              </a:solidFill>
              <a:effectLst/>
              <a:uLnTx/>
              <a:uFillTx/>
              <a:latin typeface="Adrianna Light" panose="02000505040000020004" pitchFamily="50" charset="0"/>
              <a:ea typeface="+mn-ea"/>
              <a:cs typeface="+mn-cs"/>
            </a:endParaRPr>
          </a:p>
        </p:txBody>
      </p:sp>
    </p:spTree>
    <p:extLst>
      <p:ext uri="{BB962C8B-B14F-4D97-AF65-F5344CB8AC3E}">
        <p14:creationId xmlns:p14="http://schemas.microsoft.com/office/powerpoint/2010/main" val="556148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Bookmarks</a:t>
            </a:r>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idx="1"/>
          </p:nvPr>
        </p:nvSpPr>
        <p:spPr/>
        <p:txBody>
          <a:bodyPr>
            <a:normAutofit/>
          </a:bodyPr>
          <a:lstStyle/>
          <a:p>
            <a:pPr marL="0" indent="0">
              <a:buClr>
                <a:srgbClr val="F38533"/>
              </a:buClr>
              <a:buNone/>
            </a:pPr>
            <a:r>
              <a:rPr lang="en-GB" sz="2800" i="1" dirty="0">
                <a:solidFill>
                  <a:srgbClr val="F38533"/>
                </a:solidFill>
                <a:effectLst/>
                <a:latin typeface="Segoe UI" panose="020B0502040204020203" pitchFamily="34" charset="0"/>
                <a:ea typeface="Times New Roman" panose="02020603050405020304" pitchFamily="18" charset="0"/>
                <a:cs typeface="Segoe UI" panose="020B0502040204020203" pitchFamily="34" charset="0"/>
              </a:rPr>
              <a:t>Bookmarks</a:t>
            </a:r>
            <a:r>
              <a:rPr lang="en-GB" sz="2800" dirty="0">
                <a:effectLst/>
                <a:latin typeface="Calibri" panose="020F0502020204030204" pitchFamily="34" charset="0"/>
                <a:ea typeface="Times New Roman" panose="02020603050405020304" pitchFamily="18" charset="0"/>
              </a:rPr>
              <a:t> </a:t>
            </a:r>
            <a:r>
              <a:rPr lang="en-GB" sz="2800" dirty="0">
                <a:effectLst/>
                <a:ea typeface="Times New Roman" panose="02020603050405020304" pitchFamily="18" charset="0"/>
              </a:rPr>
              <a:t>capture the currently configured view of a report page, including filters, slicers and the state of visuals.</a:t>
            </a:r>
          </a:p>
          <a:p>
            <a:pPr marL="457200" indent="-457200">
              <a:buClr>
                <a:srgbClr val="F38533"/>
              </a:buClr>
              <a:buFont typeface="Wingdings" panose="05000000000000000000" pitchFamily="2" charset="2"/>
              <a:buChar char="§"/>
            </a:pPr>
            <a:r>
              <a:rPr lang="en-GB" sz="2800" dirty="0">
                <a:effectLst/>
                <a:ea typeface="Times New Roman" panose="02020603050405020304" pitchFamily="18" charset="0"/>
              </a:rPr>
              <a:t>Create report bookmarks</a:t>
            </a:r>
          </a:p>
          <a:p>
            <a:pPr marL="914400" lvl="1" indent="-457200">
              <a:buClr>
                <a:srgbClr val="F38533"/>
              </a:buClr>
              <a:buFont typeface="Wingdings" panose="05000000000000000000" pitchFamily="2" charset="2"/>
              <a:buChar char="§"/>
            </a:pPr>
            <a:r>
              <a:rPr lang="en-GB" dirty="0">
                <a:ea typeface="Calibri" panose="020F0502020204030204" pitchFamily="34" charset="0"/>
              </a:rPr>
              <a:t>In power BI Desktop</a:t>
            </a:r>
          </a:p>
          <a:p>
            <a:pPr marL="914400" lvl="1" indent="-457200">
              <a:buClr>
                <a:srgbClr val="F38533"/>
              </a:buClr>
              <a:buFont typeface="Wingdings" panose="05000000000000000000" pitchFamily="2" charset="2"/>
              <a:buChar char="§"/>
            </a:pPr>
            <a:r>
              <a:rPr lang="en-GB" dirty="0">
                <a:effectLst/>
                <a:ea typeface="Calibri" panose="020F0502020204030204" pitchFamily="34" charset="0"/>
              </a:rPr>
              <a:t>In PowerBI.com</a:t>
            </a:r>
            <a:endParaRPr lang="en-BE" dirty="0">
              <a:effectLst/>
              <a:ea typeface="Calibri" panose="020F0502020204030204" pitchFamily="34" charset="0"/>
            </a:endParaRPr>
          </a:p>
          <a:p>
            <a:pPr marL="457200" indent="-457200">
              <a:buClr>
                <a:srgbClr val="F38533"/>
              </a:buClr>
              <a:buFont typeface="Wingdings" panose="05000000000000000000" pitchFamily="2" charset="2"/>
              <a:buChar char="§"/>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GB" sz="2800" dirty="0">
              <a:effectLst/>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D689D-1DBD-470F-98D5-0B812E4D12BB}" type="slidenum">
              <a:rPr kumimoji="0" lang="en-US" sz="1200" b="0" i="0" u="none" strike="noStrike" kern="1200" cap="none" spc="0" normalizeH="0" baseline="0" noProof="0" smtClean="0">
                <a:ln>
                  <a:noFill/>
                </a:ln>
                <a:solidFill>
                  <a:srgbClr val="F38533"/>
                </a:solidFill>
                <a:effectLst/>
                <a:uLnTx/>
                <a:uFillTx/>
                <a:latin typeface="Adrianna Light" panose="02000505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F38533"/>
              </a:solidFill>
              <a:effectLst/>
              <a:uLnTx/>
              <a:uFillTx/>
              <a:latin typeface="Adrianna Light" panose="02000505040000020004" pitchFamily="50" charset="0"/>
              <a:ea typeface="+mn-ea"/>
              <a:cs typeface="+mn-cs"/>
            </a:endParaRPr>
          </a:p>
        </p:txBody>
      </p:sp>
    </p:spTree>
    <p:extLst>
      <p:ext uri="{BB962C8B-B14F-4D97-AF65-F5344CB8AC3E}">
        <p14:creationId xmlns:p14="http://schemas.microsoft.com/office/powerpoint/2010/main" val="4133576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Bookmarks</a:t>
            </a:r>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idx="1"/>
          </p:nvPr>
        </p:nvSpPr>
        <p:spPr/>
        <p:txBody>
          <a:bodyPr>
            <a:normAutofit/>
          </a:bodyPr>
          <a:lstStyle/>
          <a:p>
            <a:pPr marL="0" indent="0">
              <a:buClr>
                <a:srgbClr val="F38533"/>
              </a:buClr>
              <a:buNone/>
            </a:pPr>
            <a:r>
              <a:rPr lang="en-US" sz="2800" dirty="0">
                <a:latin typeface="Calibri" panose="020F0502020204030204" pitchFamily="34" charset="0"/>
                <a:ea typeface="Times New Roman" panose="02020603050405020304" pitchFamily="18" charset="0"/>
              </a:rPr>
              <a:t>Your turn:</a:t>
            </a:r>
          </a:p>
          <a:p>
            <a:pPr marL="457200" indent="-457200">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Create 3 different bookmarks</a:t>
            </a:r>
          </a:p>
          <a:p>
            <a:pPr marL="457200" indent="-457200">
              <a:buClr>
                <a:srgbClr val="F38533"/>
              </a:buClr>
              <a:buFont typeface="Wingdings" panose="05000000000000000000" pitchFamily="2" charset="2"/>
              <a:buChar char="§"/>
            </a:pPr>
            <a:r>
              <a:rPr lang="en-US" sz="2800" dirty="0">
                <a:latin typeface="Calibri" panose="020F0502020204030204" pitchFamily="34" charset="0"/>
                <a:ea typeface="Times New Roman" panose="02020603050405020304" pitchFamily="18" charset="0"/>
              </a:rPr>
              <a:t>Arrange them</a:t>
            </a:r>
          </a:p>
          <a:p>
            <a:pPr marL="457200" indent="-457200">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Slide show</a:t>
            </a:r>
          </a:p>
          <a:p>
            <a:pPr marL="0" indent="0">
              <a:buClr>
                <a:srgbClr val="F38533"/>
              </a:buClr>
              <a:buNone/>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GB" sz="2800" dirty="0">
              <a:effectLst/>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D689D-1DBD-470F-98D5-0B812E4D12BB}" type="slidenum">
              <a:rPr kumimoji="0" lang="en-US" sz="1200" b="0" i="0" u="none" strike="noStrike" kern="1200" cap="none" spc="0" normalizeH="0" baseline="0" noProof="0" smtClean="0">
                <a:ln>
                  <a:noFill/>
                </a:ln>
                <a:solidFill>
                  <a:srgbClr val="F38533"/>
                </a:solidFill>
                <a:effectLst/>
                <a:uLnTx/>
                <a:uFillTx/>
                <a:latin typeface="Adrianna Light" panose="02000505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F38533"/>
              </a:solidFill>
              <a:effectLst/>
              <a:uLnTx/>
              <a:uFillTx/>
              <a:latin typeface="Adrianna Light" panose="02000505040000020004" pitchFamily="50" charset="0"/>
              <a:ea typeface="+mn-ea"/>
              <a:cs typeface="+mn-cs"/>
            </a:endParaRPr>
          </a:p>
        </p:txBody>
      </p:sp>
    </p:spTree>
    <p:extLst>
      <p:ext uri="{BB962C8B-B14F-4D97-AF65-F5344CB8AC3E}">
        <p14:creationId xmlns:p14="http://schemas.microsoft.com/office/powerpoint/2010/main" val="265624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D312-8A0E-459D-A93E-93EF10503462}"/>
              </a:ext>
            </a:extLst>
          </p:cNvPr>
          <p:cNvSpPr>
            <a:spLocks noGrp="1"/>
          </p:cNvSpPr>
          <p:nvPr>
            <p:ph type="title"/>
          </p:nvPr>
        </p:nvSpPr>
        <p:spPr/>
        <p:txBody>
          <a:bodyPr/>
          <a:lstStyle/>
          <a:p>
            <a:r>
              <a:rPr lang="en-US" dirty="0"/>
              <a:t>introduction</a:t>
            </a:r>
            <a:endParaRPr lang="en-BE" dirty="0"/>
          </a:p>
        </p:txBody>
      </p:sp>
    </p:spTree>
    <p:extLst>
      <p:ext uri="{BB962C8B-B14F-4D97-AF65-F5344CB8AC3E}">
        <p14:creationId xmlns:p14="http://schemas.microsoft.com/office/powerpoint/2010/main" val="1142049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Bookmarks buttons</a:t>
            </a:r>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idx="1"/>
          </p:nvPr>
        </p:nvSpPr>
        <p:spPr>
          <a:xfrm>
            <a:off x="838200" y="1825625"/>
            <a:ext cx="10515600" cy="1469602"/>
          </a:xfrm>
        </p:spPr>
        <p:txBody>
          <a:bodyPr>
            <a:normAutofit/>
          </a:bodyPr>
          <a:lstStyle/>
          <a:p>
            <a:pPr marL="0" indent="0">
              <a:buClr>
                <a:srgbClr val="F38533"/>
              </a:buClr>
              <a:buNone/>
            </a:pPr>
            <a:r>
              <a:rPr lang="en-US" sz="2800" i="1" dirty="0">
                <a:solidFill>
                  <a:srgbClr val="F38533"/>
                </a:solidFill>
                <a:latin typeface="Segoe UI" panose="020B0502040204020203" pitchFamily="34" charset="0"/>
                <a:ea typeface="Times New Roman" panose="02020603050405020304" pitchFamily="18" charset="0"/>
                <a:cs typeface="Segoe UI" panose="020B0502040204020203" pitchFamily="34" charset="0"/>
              </a:rPr>
              <a:t>Concept</a:t>
            </a:r>
          </a:p>
          <a:p>
            <a:pPr marL="0" indent="0">
              <a:buClr>
                <a:srgbClr val="F38533"/>
              </a:buClr>
              <a:buNone/>
            </a:pPr>
            <a:r>
              <a:rPr lang="en-US" sz="2800" dirty="0">
                <a:latin typeface="Calibri" panose="020F0502020204030204" pitchFamily="34" charset="0"/>
                <a:ea typeface="Times New Roman" panose="02020603050405020304" pitchFamily="18" charset="0"/>
              </a:rPr>
              <a:t>You can link shapes/images to bookmarks.  It allows you to show the associated bookmark when selecting the object.  </a:t>
            </a:r>
          </a:p>
          <a:p>
            <a:pPr marL="457200" indent="-457200">
              <a:buClr>
                <a:srgbClr val="F38533"/>
              </a:buClr>
              <a:buFont typeface="Wingdings" panose="05000000000000000000" pitchFamily="2" charset="2"/>
              <a:buChar char="§"/>
            </a:pPr>
            <a:endParaRPr lang="en-GB" sz="2800" dirty="0">
              <a:effectLst/>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D689D-1DBD-470F-98D5-0B812E4D12BB}" type="slidenum">
              <a:rPr kumimoji="0" lang="en-US" sz="1200" b="0" i="0" u="none" strike="noStrike" kern="1200" cap="none" spc="0" normalizeH="0" baseline="0" noProof="0" smtClean="0">
                <a:ln>
                  <a:noFill/>
                </a:ln>
                <a:solidFill>
                  <a:srgbClr val="F38533"/>
                </a:solidFill>
                <a:effectLst/>
                <a:uLnTx/>
                <a:uFillTx/>
                <a:latin typeface="Adrianna Light" panose="02000505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F38533"/>
              </a:solidFill>
              <a:effectLst/>
              <a:uLnTx/>
              <a:uFillTx/>
              <a:latin typeface="Adrianna Light" panose="02000505040000020004" pitchFamily="50" charset="0"/>
              <a:ea typeface="+mn-ea"/>
              <a:cs typeface="+mn-cs"/>
            </a:endParaRPr>
          </a:p>
        </p:txBody>
      </p:sp>
      <p:pic>
        <p:nvPicPr>
          <p:cNvPr id="6" name="Picture 5" descr="Table&#10;&#10;Description automatically generated">
            <a:extLst>
              <a:ext uri="{FF2B5EF4-FFF2-40B4-BE49-F238E27FC236}">
                <a16:creationId xmlns:a16="http://schemas.microsoft.com/office/drawing/2014/main" id="{9FA6D8CE-6978-4F8A-972F-F8943DFA6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452" y="3295227"/>
            <a:ext cx="1542857" cy="2971429"/>
          </a:xfrm>
          <a:prstGeom prst="rect">
            <a:avLst/>
          </a:prstGeom>
        </p:spPr>
      </p:pic>
      <p:sp>
        <p:nvSpPr>
          <p:cNvPr id="7" name="Content Placeholder 2">
            <a:extLst>
              <a:ext uri="{FF2B5EF4-FFF2-40B4-BE49-F238E27FC236}">
                <a16:creationId xmlns:a16="http://schemas.microsoft.com/office/drawing/2014/main" id="{9909D291-8052-4778-9196-0BC3F42FC389}"/>
              </a:ext>
            </a:extLst>
          </p:cNvPr>
          <p:cNvSpPr txBox="1">
            <a:spLocks/>
          </p:cNvSpPr>
          <p:nvPr/>
        </p:nvSpPr>
        <p:spPr>
          <a:xfrm>
            <a:off x="2542309" y="3144281"/>
            <a:ext cx="8811491" cy="3348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mj-lt"/>
              <a:buAutoNum type="arabicPeriod"/>
              <a:defRPr sz="2800" kern="1200">
                <a:solidFill>
                  <a:srgbClr val="073F56"/>
                </a:solidFill>
                <a:latin typeface="Adrianna-Regular" panose="02000505040000020004" pitchFamily="50" charset="0"/>
                <a:ea typeface="+mn-ea"/>
                <a:cs typeface="+mn-cs"/>
              </a:defRPr>
            </a:lvl1pPr>
            <a:lvl2pPr marL="685800" indent="-228600" algn="l" defTabSz="914400" rtl="0" eaLnBrk="1" latinLnBrk="0" hangingPunct="1">
              <a:lnSpc>
                <a:spcPct val="90000"/>
              </a:lnSpc>
              <a:spcBef>
                <a:spcPts val="500"/>
              </a:spcBef>
              <a:buFont typeface="+mj-lt"/>
              <a:buAutoNum type="arabicPeriod"/>
              <a:defRPr sz="2400" kern="1200" baseline="0">
                <a:solidFill>
                  <a:srgbClr val="073F56"/>
                </a:solidFill>
                <a:latin typeface="Adrianna-Regular" panose="02000505040000020004" pitchFamily="50" charset="0"/>
                <a:ea typeface="+mn-ea"/>
                <a:cs typeface="+mn-cs"/>
              </a:defRPr>
            </a:lvl2pPr>
            <a:lvl3pPr marL="1143000" indent="-228600" algn="l" defTabSz="914400" rtl="0" eaLnBrk="1" latinLnBrk="0" hangingPunct="1">
              <a:lnSpc>
                <a:spcPct val="90000"/>
              </a:lnSpc>
              <a:spcBef>
                <a:spcPts val="500"/>
              </a:spcBef>
              <a:buFont typeface="+mj-lt"/>
              <a:buAutoNum type="arabicPeriod"/>
              <a:defRPr sz="2000" kern="1200">
                <a:solidFill>
                  <a:srgbClr val="073F56"/>
                </a:solidFill>
                <a:latin typeface="Adrianna-Regular" panose="02000505040000020004" pitchFamily="50" charset="0"/>
                <a:ea typeface="+mn-ea"/>
                <a:cs typeface="+mn-cs"/>
              </a:defRPr>
            </a:lvl3pPr>
            <a:lvl4pPr marL="1600200" indent="-228600" algn="l" defTabSz="914400" rtl="0" eaLnBrk="1" latinLnBrk="0" hangingPunct="1">
              <a:lnSpc>
                <a:spcPct val="90000"/>
              </a:lnSpc>
              <a:spcBef>
                <a:spcPts val="500"/>
              </a:spcBef>
              <a:buFont typeface="+mj-lt"/>
              <a:buAutoNum type="arabicPeriod"/>
              <a:defRPr sz="1800" kern="1200" baseline="0">
                <a:solidFill>
                  <a:srgbClr val="073F56"/>
                </a:solidFill>
                <a:latin typeface="Adrianna-Regular" panose="02000505040000020004" pitchFamily="50" charset="0"/>
                <a:ea typeface="+mn-ea"/>
                <a:cs typeface="+mn-cs"/>
              </a:defRPr>
            </a:lvl4pPr>
            <a:lvl5pPr marL="2057400" indent="-228600" algn="l" defTabSz="914400" rtl="0" eaLnBrk="1" latinLnBrk="0" hangingPunct="1">
              <a:lnSpc>
                <a:spcPct val="90000"/>
              </a:lnSpc>
              <a:spcBef>
                <a:spcPts val="500"/>
              </a:spcBef>
              <a:buFont typeface="+mj-lt"/>
              <a:buAutoNum type="arabicPeriod"/>
              <a:defRPr sz="1800" kern="1200">
                <a:solidFill>
                  <a:srgbClr val="073F56"/>
                </a:solidFill>
                <a:latin typeface="Adrianna-Regular" panose="02000505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38533"/>
              </a:buClr>
              <a:buFont typeface="+mj-lt"/>
              <a:buNone/>
            </a:pPr>
            <a:r>
              <a:rPr lang="en-US" dirty="0">
                <a:latin typeface="Calibri" panose="020F0502020204030204" pitchFamily="34" charset="0"/>
                <a:ea typeface="Times New Roman" panose="02020603050405020304" pitchFamily="18" charset="0"/>
              </a:rPr>
              <a:t>This is very useful with buttons.  You can create a visual table of content on your report page, or you can provide different views of the same information</a:t>
            </a:r>
          </a:p>
          <a:p>
            <a:pPr marL="0" indent="0">
              <a:buClr>
                <a:srgbClr val="F38533"/>
              </a:buClr>
              <a:buFont typeface="+mj-lt"/>
              <a:buNone/>
            </a:pPr>
            <a:r>
              <a:rPr lang="en-US" dirty="0">
                <a:latin typeface="Calibri" panose="020F0502020204030204" pitchFamily="34" charset="0"/>
                <a:ea typeface="Times New Roman" panose="02020603050405020304" pitchFamily="18" charset="0"/>
              </a:rPr>
              <a:t>How to:</a:t>
            </a:r>
          </a:p>
          <a:p>
            <a:pPr marL="0" indent="0">
              <a:buClr>
                <a:srgbClr val="F38533"/>
              </a:buClr>
              <a:buFont typeface="+mj-lt"/>
              <a:buNone/>
            </a:pPr>
            <a:r>
              <a:rPr lang="en-US" dirty="0">
                <a:latin typeface="Calibri" panose="020F0502020204030204" pitchFamily="34" charset="0"/>
                <a:ea typeface="Times New Roman" panose="02020603050405020304" pitchFamily="18" charset="0"/>
              </a:rPr>
              <a:t>Select your object. In the format shape pane, turn the action slider to on and expand the section.  Under type select bookmark and select your bookmark</a:t>
            </a:r>
            <a:endParaRPr lang="en-GB"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dirty="0"/>
          </a:p>
        </p:txBody>
      </p:sp>
    </p:spTree>
    <p:extLst>
      <p:ext uri="{BB962C8B-B14F-4D97-AF65-F5344CB8AC3E}">
        <p14:creationId xmlns:p14="http://schemas.microsoft.com/office/powerpoint/2010/main" val="3049112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Bookmarks groups</a:t>
            </a:r>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idx="1"/>
          </p:nvPr>
        </p:nvSpPr>
        <p:spPr>
          <a:xfrm>
            <a:off x="838200" y="1825624"/>
            <a:ext cx="10515600" cy="4530725"/>
          </a:xfrm>
        </p:spPr>
        <p:txBody>
          <a:bodyPr>
            <a:normAutofit/>
          </a:bodyPr>
          <a:lstStyle/>
          <a:p>
            <a:pPr marL="0" indent="0">
              <a:buClr>
                <a:srgbClr val="F38533"/>
              </a:buClr>
              <a:buNone/>
            </a:pPr>
            <a:r>
              <a:rPr lang="en-GB" sz="2800" dirty="0">
                <a:effectLst/>
                <a:latin typeface="Calibri" panose="020F0502020204030204" pitchFamily="34" charset="0"/>
                <a:ea typeface="Times New Roman" panose="02020603050405020304" pitchFamily="18" charset="0"/>
              </a:rPr>
              <a:t>You can group several bookmarks to create a collection</a:t>
            </a:r>
          </a:p>
          <a:p>
            <a:pPr marL="0" indent="0">
              <a:buClr>
                <a:srgbClr val="F38533"/>
              </a:buClr>
              <a:buNone/>
            </a:pPr>
            <a:r>
              <a:rPr lang="en-GB" dirty="0">
                <a:solidFill>
                  <a:srgbClr val="F38533"/>
                </a:solidFill>
                <a:latin typeface="Calibri" panose="020F0502020204030204" pitchFamily="34" charset="0"/>
                <a:ea typeface="Times New Roman" panose="02020603050405020304" pitchFamily="18" charset="0"/>
              </a:rPr>
              <a:t>Note</a:t>
            </a:r>
            <a:r>
              <a:rPr lang="en-GB" dirty="0">
                <a:latin typeface="Calibri" panose="020F0502020204030204" pitchFamily="34" charset="0"/>
                <a:ea typeface="Times New Roman" panose="02020603050405020304" pitchFamily="18" charset="0"/>
              </a:rPr>
              <a:t>: this can </a:t>
            </a:r>
            <a:r>
              <a:rPr lang="en-GB" i="1" dirty="0">
                <a:solidFill>
                  <a:srgbClr val="F38533"/>
                </a:solidFill>
                <a:latin typeface="Segoe UI" panose="020B0502040204020203" pitchFamily="34" charset="0"/>
                <a:ea typeface="Times New Roman" panose="02020603050405020304" pitchFamily="18" charset="0"/>
                <a:cs typeface="Segoe UI" panose="020B0502040204020203" pitchFamily="34" charset="0"/>
              </a:rPr>
              <a:t>NOT</a:t>
            </a:r>
            <a:r>
              <a:rPr lang="en-GB" dirty="0">
                <a:latin typeface="Calibri" panose="020F0502020204030204" pitchFamily="34" charset="0"/>
                <a:ea typeface="Times New Roman" panose="02020603050405020304" pitchFamily="18" charset="0"/>
              </a:rPr>
              <a:t> be done with personal bookmarks</a:t>
            </a:r>
            <a:endParaRPr lang="en-GB" sz="2800" dirty="0">
              <a:effectLst/>
              <a:latin typeface="Calibri" panose="020F0502020204030204" pitchFamily="34" charset="0"/>
              <a:ea typeface="Times New Roman" panose="02020603050405020304" pitchFamily="18" charset="0"/>
            </a:endParaRPr>
          </a:p>
          <a:p>
            <a:pPr marL="0" indent="0">
              <a:buClr>
                <a:srgbClr val="F38533"/>
              </a:buClr>
              <a:buNone/>
            </a:pPr>
            <a:r>
              <a:rPr lang="en-US" sz="2800" dirty="0">
                <a:latin typeface="Calibri" panose="020F0502020204030204" pitchFamily="34" charset="0"/>
                <a:ea typeface="Times New Roman" panose="02020603050405020304" pitchFamily="18" charset="0"/>
              </a:rPr>
              <a:t>Your turn</a:t>
            </a:r>
          </a:p>
          <a:p>
            <a:pPr marL="457200" indent="-457200">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group</a:t>
            </a:r>
          </a:p>
          <a:p>
            <a:pPr marL="457200" indent="-457200">
              <a:buClr>
                <a:srgbClr val="F38533"/>
              </a:buClr>
              <a:buFont typeface="Wingdings" panose="05000000000000000000" pitchFamily="2" charset="2"/>
              <a:buChar char="§"/>
            </a:pPr>
            <a:r>
              <a:rPr lang="en-US" sz="2800" dirty="0">
                <a:latin typeface="Calibri" panose="020F0502020204030204" pitchFamily="34" charset="0"/>
                <a:ea typeface="Times New Roman" panose="02020603050405020304" pitchFamily="18" charset="0"/>
              </a:rPr>
              <a:t>ungroup</a:t>
            </a:r>
          </a:p>
          <a:p>
            <a:pPr marL="457200" indent="-457200">
              <a:buClr>
                <a:srgbClr val="F38533"/>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D689D-1DBD-470F-98D5-0B812E4D12BB}" type="slidenum">
              <a:rPr kumimoji="0" lang="en-US" sz="1200" b="0" i="0" u="none" strike="noStrike" kern="1200" cap="none" spc="0" normalizeH="0" baseline="0" noProof="0" smtClean="0">
                <a:ln>
                  <a:noFill/>
                </a:ln>
                <a:solidFill>
                  <a:srgbClr val="F38533"/>
                </a:solidFill>
                <a:effectLst/>
                <a:uLnTx/>
                <a:uFillTx/>
                <a:latin typeface="Adrianna Light" panose="02000505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F38533"/>
              </a:solidFill>
              <a:effectLst/>
              <a:uLnTx/>
              <a:uFillTx/>
              <a:latin typeface="Adrianna Light" panose="02000505040000020004" pitchFamily="50" charset="0"/>
              <a:ea typeface="+mn-ea"/>
              <a:cs typeface="+mn-cs"/>
            </a:endParaRPr>
          </a:p>
        </p:txBody>
      </p:sp>
    </p:spTree>
    <p:extLst>
      <p:ext uri="{BB962C8B-B14F-4D97-AF65-F5344CB8AC3E}">
        <p14:creationId xmlns:p14="http://schemas.microsoft.com/office/powerpoint/2010/main" val="3339955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D312-8A0E-459D-A93E-93EF10503462}"/>
              </a:ext>
            </a:extLst>
          </p:cNvPr>
          <p:cNvSpPr>
            <a:spLocks noGrp="1"/>
          </p:cNvSpPr>
          <p:nvPr>
            <p:ph type="title"/>
          </p:nvPr>
        </p:nvSpPr>
        <p:spPr/>
        <p:txBody>
          <a:bodyPr/>
          <a:lstStyle/>
          <a:p>
            <a:r>
              <a:rPr lang="en-US" dirty="0"/>
              <a:t>Power BI pro</a:t>
            </a:r>
            <a:endParaRPr lang="en-BE" dirty="0"/>
          </a:p>
        </p:txBody>
      </p:sp>
    </p:spTree>
    <p:extLst>
      <p:ext uri="{BB962C8B-B14F-4D97-AF65-F5344CB8AC3E}">
        <p14:creationId xmlns:p14="http://schemas.microsoft.com/office/powerpoint/2010/main" val="4124587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Power BI pro</a:t>
            </a:r>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idx="1"/>
          </p:nvPr>
        </p:nvSpPr>
        <p:spPr/>
        <p:txBody>
          <a:bodyPr>
            <a:normAutofit/>
          </a:bodyPr>
          <a:lstStyle/>
          <a:p>
            <a:pPr marL="457200" indent="-457200">
              <a:buClr>
                <a:srgbClr val="F38533"/>
              </a:buClr>
              <a:buFont typeface="Wingdings" panose="05000000000000000000" pitchFamily="2" charset="2"/>
              <a:buChar char="§"/>
            </a:pPr>
            <a:r>
              <a:rPr lang="en-US" sz="2800" dirty="0">
                <a:effectLst/>
                <a:latin typeface="Calibri" panose="020F0502020204030204" pitchFamily="34" charset="0"/>
                <a:ea typeface="Times New Roman" panose="02020603050405020304" pitchFamily="18" charset="0"/>
              </a:rPr>
              <a:t>Sharing dashboards</a:t>
            </a:r>
          </a:p>
          <a:p>
            <a:pPr marL="457200" indent="-457200">
              <a:buClr>
                <a:srgbClr val="F38533"/>
              </a:buClr>
              <a:buFont typeface="Wingdings" panose="05000000000000000000" pitchFamily="2" charset="2"/>
              <a:buChar char="§"/>
            </a:pPr>
            <a:r>
              <a:rPr lang="en-US" dirty="0">
                <a:latin typeface="Calibri" panose="020F0502020204030204" pitchFamily="34" charset="0"/>
                <a:ea typeface="Calibri" panose="020F0502020204030204" pitchFamily="34" charset="0"/>
              </a:rPr>
              <a:t>Apps vs. workspaces (concept)</a:t>
            </a:r>
            <a:endParaRPr lang="en-BE" sz="2800" dirty="0">
              <a:effectLst/>
              <a:latin typeface="Calibri" panose="020F0502020204030204" pitchFamily="34" charset="0"/>
              <a:ea typeface="Calibri" panose="020F0502020204030204" pitchFamily="34" charset="0"/>
            </a:endParaRPr>
          </a:p>
          <a:p>
            <a:pPr marL="457200" indent="-457200">
              <a:buClr>
                <a:srgbClr val="F38533"/>
              </a:buClr>
              <a:buFont typeface="Wingdings" panose="05000000000000000000" pitchFamily="2" charset="2"/>
              <a:buChar char="§"/>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GB" sz="2800" dirty="0">
              <a:effectLst/>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D689D-1DBD-470F-98D5-0B812E4D12BB}" type="slidenum">
              <a:rPr kumimoji="0" lang="en-US" sz="1200" b="0" i="0" u="none" strike="noStrike" kern="1200" cap="none" spc="0" normalizeH="0" baseline="0" noProof="0" smtClean="0">
                <a:ln>
                  <a:noFill/>
                </a:ln>
                <a:solidFill>
                  <a:srgbClr val="F38533"/>
                </a:solidFill>
                <a:effectLst/>
                <a:uLnTx/>
                <a:uFillTx/>
                <a:latin typeface="Adrianna Light" panose="02000505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F38533"/>
              </a:solidFill>
              <a:effectLst/>
              <a:uLnTx/>
              <a:uFillTx/>
              <a:latin typeface="Adrianna Light" panose="02000505040000020004" pitchFamily="50" charset="0"/>
              <a:ea typeface="+mn-ea"/>
              <a:cs typeface="+mn-cs"/>
            </a:endParaRPr>
          </a:p>
        </p:txBody>
      </p:sp>
    </p:spTree>
    <p:extLst>
      <p:ext uri="{BB962C8B-B14F-4D97-AF65-F5344CB8AC3E}">
        <p14:creationId xmlns:p14="http://schemas.microsoft.com/office/powerpoint/2010/main" val="765815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Power BI pro</a:t>
            </a:r>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idx="1"/>
          </p:nvPr>
        </p:nvSpPr>
        <p:spPr/>
        <p:txBody>
          <a:bodyPr>
            <a:normAutofit/>
          </a:bodyPr>
          <a:lstStyle/>
          <a:p>
            <a:pPr marL="0" indent="0">
              <a:buClr>
                <a:srgbClr val="F38533"/>
              </a:buClr>
              <a:buNone/>
            </a:pPr>
            <a:r>
              <a:rPr lang="en-US" sz="2800" dirty="0">
                <a:effectLst/>
                <a:latin typeface="Calibri" panose="020F0502020204030204" pitchFamily="34" charset="0"/>
                <a:ea typeface="Times New Roman" panose="02020603050405020304" pitchFamily="18" charset="0"/>
              </a:rPr>
              <a:t>Pro (paid) version of PowerBI.com  and has greater capacities when it comes to sharing content.</a:t>
            </a:r>
          </a:p>
          <a:p>
            <a:pPr marL="457200" indent="-457200">
              <a:buClr>
                <a:srgbClr val="F38533"/>
              </a:buClr>
              <a:buFont typeface="Wingdings" panose="05000000000000000000" pitchFamily="2" charset="2"/>
              <a:buChar char="§"/>
            </a:pPr>
            <a:r>
              <a:rPr lang="en-US" sz="2800" dirty="0">
                <a:effectLst/>
                <a:latin typeface="Calibri" panose="020F0502020204030204" pitchFamily="34" charset="0"/>
                <a:ea typeface="Times New Roman" panose="02020603050405020304" pitchFamily="18" charset="0"/>
              </a:rPr>
              <a:t>Sharing dashboards</a:t>
            </a:r>
          </a:p>
          <a:p>
            <a:pPr marL="914400" lvl="1" indent="-457200">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Allows to share your own dashboard with colleagues</a:t>
            </a:r>
            <a:endParaRPr lang="en-US" dirty="0">
              <a:effectLst/>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r>
              <a:rPr lang="en-US" dirty="0">
                <a:latin typeface="Calibri" panose="020F0502020204030204" pitchFamily="34" charset="0"/>
                <a:ea typeface="Calibri" panose="020F0502020204030204" pitchFamily="34" charset="0"/>
              </a:rPr>
              <a:t>Apps vs. workspaces (concept)</a:t>
            </a:r>
            <a:endParaRPr lang="en-BE" sz="2800" dirty="0">
              <a:effectLst/>
              <a:latin typeface="Calibri" panose="020F0502020204030204" pitchFamily="34" charset="0"/>
              <a:ea typeface="Calibri" panose="020F0502020204030204" pitchFamily="34" charset="0"/>
            </a:endParaRPr>
          </a:p>
          <a:p>
            <a:pPr marL="914400" lvl="1" indent="-457200">
              <a:buClr>
                <a:srgbClr val="F38533"/>
              </a:buClr>
              <a:buFont typeface="Wingdings" panose="05000000000000000000" pitchFamily="2" charset="2"/>
              <a:buChar char="§"/>
            </a:pPr>
            <a:r>
              <a:rPr lang="en-US" dirty="0">
                <a:solidFill>
                  <a:srgbClr val="F38533"/>
                </a:solidFill>
                <a:latin typeface="Calibri" panose="020F0502020204030204" pitchFamily="34" charset="0"/>
                <a:ea typeface="Times New Roman" panose="02020603050405020304" pitchFamily="18" charset="0"/>
              </a:rPr>
              <a:t>My</a:t>
            </a:r>
            <a:r>
              <a:rPr lang="en-US" dirty="0">
                <a:latin typeface="Calibri" panose="020F0502020204030204" pitchFamily="34" charset="0"/>
                <a:ea typeface="Times New Roman" panose="02020603050405020304" pitchFamily="18" charset="0"/>
              </a:rPr>
              <a:t> Workspace:  not for sharing as you are the only one with access</a:t>
            </a:r>
          </a:p>
          <a:p>
            <a:pPr marL="914400" lvl="1" indent="-457200">
              <a:buClr>
                <a:srgbClr val="F38533"/>
              </a:buClr>
              <a:buFont typeface="Wingdings" panose="05000000000000000000" pitchFamily="2" charset="2"/>
              <a:buChar char="§"/>
            </a:pPr>
            <a:r>
              <a:rPr lang="en-US" dirty="0">
                <a:solidFill>
                  <a:srgbClr val="F38533"/>
                </a:solidFill>
                <a:latin typeface="Calibri" panose="020F0502020204030204" pitchFamily="34" charset="0"/>
                <a:ea typeface="Times New Roman" panose="02020603050405020304" pitchFamily="18" charset="0"/>
              </a:rPr>
              <a:t>Other</a:t>
            </a:r>
            <a:r>
              <a:rPr lang="en-US" dirty="0">
                <a:latin typeface="Calibri" panose="020F0502020204030204" pitchFamily="34" charset="0"/>
                <a:ea typeface="Times New Roman" panose="02020603050405020304" pitchFamily="18" charset="0"/>
              </a:rPr>
              <a:t> workspaces: used for sharing data between colleagues</a:t>
            </a:r>
          </a:p>
          <a:p>
            <a:pPr marL="914400" lvl="1" indent="-457200">
              <a:buClr>
                <a:srgbClr val="F38533"/>
              </a:buClr>
              <a:buFont typeface="Wingdings" panose="05000000000000000000" pitchFamily="2" charset="2"/>
              <a:buChar char="§"/>
            </a:pPr>
            <a:r>
              <a:rPr lang="en-US" dirty="0">
                <a:solidFill>
                  <a:srgbClr val="F38533"/>
                </a:solidFill>
                <a:latin typeface="Calibri" panose="020F0502020204030204" pitchFamily="34" charset="0"/>
                <a:ea typeface="Times New Roman" panose="02020603050405020304" pitchFamily="18" charset="0"/>
              </a:rPr>
              <a:t>App</a:t>
            </a:r>
            <a:r>
              <a:rPr lang="en-US" dirty="0">
                <a:latin typeface="Calibri" panose="020F0502020204030204" pitchFamily="34" charset="0"/>
                <a:ea typeface="Times New Roman" panose="02020603050405020304" pitchFamily="18" charset="0"/>
              </a:rPr>
              <a:t> Workspaces platform allowing multiple admins and used for sharing to larger audiences. </a:t>
            </a:r>
            <a:endParaRPr lang="en-GB" sz="2800" dirty="0">
              <a:effectLst/>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D689D-1DBD-470F-98D5-0B812E4D12BB}" type="slidenum">
              <a:rPr kumimoji="0" lang="en-US" sz="1200" b="0" i="0" u="none" strike="noStrike" kern="1200" cap="none" spc="0" normalizeH="0" baseline="0" noProof="0" smtClean="0">
                <a:ln>
                  <a:noFill/>
                </a:ln>
                <a:solidFill>
                  <a:srgbClr val="F38533"/>
                </a:solidFill>
                <a:effectLst/>
                <a:uLnTx/>
                <a:uFillTx/>
                <a:latin typeface="Adrianna Light" panose="02000505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F38533"/>
              </a:solidFill>
              <a:effectLst/>
              <a:uLnTx/>
              <a:uFillTx/>
              <a:latin typeface="Adrianna Light" panose="02000505040000020004" pitchFamily="50" charset="0"/>
              <a:ea typeface="+mn-ea"/>
              <a:cs typeface="+mn-cs"/>
            </a:endParaRPr>
          </a:p>
        </p:txBody>
      </p:sp>
    </p:spTree>
    <p:extLst>
      <p:ext uri="{BB962C8B-B14F-4D97-AF65-F5344CB8AC3E}">
        <p14:creationId xmlns:p14="http://schemas.microsoft.com/office/powerpoint/2010/main" val="935114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Power BI pro</a:t>
            </a:r>
          </a:p>
        </p:txBody>
      </p:sp>
      <p:sp>
        <p:nvSpPr>
          <p:cNvPr id="5" name="Text Placeholder 4">
            <a:extLst>
              <a:ext uri="{FF2B5EF4-FFF2-40B4-BE49-F238E27FC236}">
                <a16:creationId xmlns:a16="http://schemas.microsoft.com/office/drawing/2014/main" id="{6A12668D-3D6E-4B90-802E-A876FFA94DA6}"/>
              </a:ext>
            </a:extLst>
          </p:cNvPr>
          <p:cNvSpPr>
            <a:spLocks noGrp="1"/>
          </p:cNvSpPr>
          <p:nvPr>
            <p:ph type="body" idx="1"/>
          </p:nvPr>
        </p:nvSpPr>
        <p:spPr/>
        <p:txBody>
          <a:bodyPr/>
          <a:lstStyle/>
          <a:p>
            <a:r>
              <a:rPr lang="en-US" dirty="0"/>
              <a:t>Workspaces</a:t>
            </a:r>
            <a:endParaRPr lang="en-BE" dirty="0"/>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sz="half" idx="2"/>
          </p:nvPr>
        </p:nvSpPr>
        <p:spPr/>
        <p:txBody>
          <a:bodyPr>
            <a:normAutofit fontScale="92500" lnSpcReduction="10000"/>
          </a:bodyPr>
          <a:lstStyle/>
          <a:p>
            <a:pPr marL="457200" indent="-457200">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For </a:t>
            </a:r>
            <a:r>
              <a:rPr lang="en-US" dirty="0">
                <a:solidFill>
                  <a:srgbClr val="F38533"/>
                </a:solidFill>
                <a:latin typeface="Calibri" panose="020F0502020204030204" pitchFamily="34" charset="0"/>
                <a:ea typeface="Times New Roman" panose="02020603050405020304" pitchFamily="18" charset="0"/>
              </a:rPr>
              <a:t>collaboration</a:t>
            </a:r>
          </a:p>
          <a:p>
            <a:pPr marL="457200" indent="-457200">
              <a:buClr>
                <a:srgbClr val="F38533"/>
              </a:buClr>
              <a:buFont typeface="Wingdings" panose="05000000000000000000" pitchFamily="2" charset="2"/>
              <a:buChar char="§"/>
            </a:pPr>
            <a:r>
              <a:rPr lang="en-US" dirty="0">
                <a:solidFill>
                  <a:srgbClr val="F38533"/>
                </a:solidFill>
                <a:latin typeface="Calibri" panose="020F0502020204030204" pitchFamily="34" charset="0"/>
                <a:ea typeface="Times New Roman" panose="02020603050405020304" pitchFamily="18" charset="0"/>
              </a:rPr>
              <a:t>Work area </a:t>
            </a:r>
            <a:r>
              <a:rPr lang="en-US" dirty="0">
                <a:latin typeface="Calibri" panose="020F0502020204030204" pitchFamily="34" charset="0"/>
                <a:ea typeface="Times New Roman" panose="02020603050405020304" pitchFamily="18" charset="0"/>
              </a:rPr>
              <a:t>for report authors</a:t>
            </a:r>
          </a:p>
          <a:p>
            <a:pPr marL="457200" indent="-457200">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Must manage </a:t>
            </a:r>
            <a:r>
              <a:rPr lang="en-US" dirty="0">
                <a:solidFill>
                  <a:srgbClr val="F38533"/>
                </a:solidFill>
                <a:latin typeface="Calibri" panose="020F0502020204030204" pitchFamily="34" charset="0"/>
                <a:ea typeface="Times New Roman" panose="02020603050405020304" pitchFamily="18" charset="0"/>
              </a:rPr>
              <a:t>permissions</a:t>
            </a:r>
          </a:p>
          <a:p>
            <a:pPr marL="457200" indent="-457200">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Viewer could potentially </a:t>
            </a:r>
            <a:r>
              <a:rPr lang="en-US" dirty="0">
                <a:solidFill>
                  <a:srgbClr val="F38533"/>
                </a:solidFill>
                <a:latin typeface="Calibri" panose="020F0502020204030204" pitchFamily="34" charset="0"/>
                <a:ea typeface="Times New Roman" panose="02020603050405020304" pitchFamily="18" charset="0"/>
              </a:rPr>
              <a:t>mess up </a:t>
            </a:r>
            <a:r>
              <a:rPr lang="en-US" dirty="0">
                <a:latin typeface="Calibri" panose="020F0502020204030204" pitchFamily="34" charset="0"/>
                <a:ea typeface="Times New Roman" panose="02020603050405020304" pitchFamily="18" charset="0"/>
              </a:rPr>
              <a:t>the reports</a:t>
            </a:r>
          </a:p>
          <a:p>
            <a:pPr marL="457200" indent="-457200">
              <a:buClr>
                <a:srgbClr val="F38533"/>
              </a:buClr>
              <a:buFont typeface="Wingdings" panose="05000000000000000000" pitchFamily="2" charset="2"/>
              <a:buChar char="§"/>
            </a:pPr>
            <a:endParaRPr lang="en-US" dirty="0">
              <a:latin typeface="Calibri" panose="020F0502020204030204" pitchFamily="34" charset="0"/>
              <a:ea typeface="Times New Roman" panose="02020603050405020304" pitchFamily="18" charset="0"/>
            </a:endParaRPr>
          </a:p>
          <a:p>
            <a:pPr marL="914400" lvl="1" indent="-457200">
              <a:buClr>
                <a:srgbClr val="F38533"/>
              </a:buClr>
              <a:buFont typeface="Wingdings" panose="05000000000000000000" pitchFamily="2" charset="2"/>
              <a:buChar char="§"/>
            </a:pPr>
            <a:endParaRPr lang="en-GB" sz="2800" dirty="0">
              <a:effectLst/>
              <a:latin typeface="Calibri" panose="020F0502020204030204" pitchFamily="34" charset="0"/>
              <a:ea typeface="Times New Roman" panose="02020603050405020304" pitchFamily="18" charset="0"/>
            </a:endParaRPr>
          </a:p>
          <a:p>
            <a:pPr marL="0" indent="0">
              <a:buClr>
                <a:srgbClr val="F38533"/>
              </a:buClr>
              <a:buNone/>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dirty="0"/>
          </a:p>
        </p:txBody>
      </p:sp>
      <p:sp>
        <p:nvSpPr>
          <p:cNvPr id="6" name="Text Placeholder 5">
            <a:extLst>
              <a:ext uri="{FF2B5EF4-FFF2-40B4-BE49-F238E27FC236}">
                <a16:creationId xmlns:a16="http://schemas.microsoft.com/office/drawing/2014/main" id="{A9A918E5-04EC-4ECF-A7FF-67250F867969}"/>
              </a:ext>
            </a:extLst>
          </p:cNvPr>
          <p:cNvSpPr>
            <a:spLocks noGrp="1"/>
          </p:cNvSpPr>
          <p:nvPr>
            <p:ph type="body" sz="quarter" idx="3"/>
          </p:nvPr>
        </p:nvSpPr>
        <p:spPr/>
        <p:txBody>
          <a:bodyPr/>
          <a:lstStyle/>
          <a:p>
            <a:r>
              <a:rPr lang="en-US" dirty="0"/>
              <a:t>Apps Workspaces</a:t>
            </a:r>
            <a:endParaRPr lang="en-BE" dirty="0"/>
          </a:p>
        </p:txBody>
      </p:sp>
      <p:sp>
        <p:nvSpPr>
          <p:cNvPr id="7" name="Content Placeholder 6">
            <a:extLst>
              <a:ext uri="{FF2B5EF4-FFF2-40B4-BE49-F238E27FC236}">
                <a16:creationId xmlns:a16="http://schemas.microsoft.com/office/drawing/2014/main" id="{7C3C0364-9BF1-4104-8280-D49572F2A6DC}"/>
              </a:ext>
            </a:extLst>
          </p:cNvPr>
          <p:cNvSpPr>
            <a:spLocks noGrp="1"/>
          </p:cNvSpPr>
          <p:nvPr>
            <p:ph sz="quarter" idx="4"/>
          </p:nvPr>
        </p:nvSpPr>
        <p:spPr/>
        <p:txBody>
          <a:bodyPr>
            <a:normAutofit fontScale="92500" lnSpcReduction="10000"/>
          </a:bodyPr>
          <a:lstStyle/>
          <a:p>
            <a:pPr>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Allows to bundle reports and dashboards together</a:t>
            </a:r>
          </a:p>
          <a:p>
            <a:pPr>
              <a:buClr>
                <a:srgbClr val="F38533"/>
              </a:buClr>
              <a:buFont typeface="Wingdings" panose="05000000000000000000" pitchFamily="2" charset="2"/>
              <a:buChar char="§"/>
            </a:pPr>
            <a:r>
              <a:rPr lang="en-US" dirty="0">
                <a:solidFill>
                  <a:srgbClr val="F38533"/>
                </a:solidFill>
                <a:latin typeface="Calibri" panose="020F0502020204030204" pitchFamily="34" charset="0"/>
                <a:ea typeface="Times New Roman" panose="02020603050405020304" pitchFamily="18" charset="0"/>
              </a:rPr>
              <a:t>View only </a:t>
            </a:r>
            <a:r>
              <a:rPr lang="en-US" dirty="0">
                <a:latin typeface="Calibri" panose="020F0502020204030204" pitchFamily="34" charset="0"/>
                <a:ea typeface="Times New Roman" panose="02020603050405020304" pitchFamily="18" charset="0"/>
              </a:rPr>
              <a:t>by default</a:t>
            </a:r>
          </a:p>
          <a:p>
            <a:pPr>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platform allowing </a:t>
            </a:r>
            <a:r>
              <a:rPr lang="en-US" dirty="0">
                <a:solidFill>
                  <a:srgbClr val="F38533"/>
                </a:solidFill>
                <a:latin typeface="Calibri" panose="020F0502020204030204" pitchFamily="34" charset="0"/>
                <a:ea typeface="Times New Roman" panose="02020603050405020304" pitchFamily="18" charset="0"/>
              </a:rPr>
              <a:t>multiple admins </a:t>
            </a:r>
            <a:r>
              <a:rPr lang="en-US" dirty="0">
                <a:latin typeface="Calibri" panose="020F0502020204030204" pitchFamily="34" charset="0"/>
                <a:ea typeface="Times New Roman" panose="02020603050405020304" pitchFamily="18" charset="0"/>
              </a:rPr>
              <a:t>and used for sharing to </a:t>
            </a:r>
            <a:r>
              <a:rPr lang="en-US" dirty="0">
                <a:solidFill>
                  <a:srgbClr val="F38533"/>
                </a:solidFill>
                <a:latin typeface="Calibri" panose="020F0502020204030204" pitchFamily="34" charset="0"/>
                <a:ea typeface="Times New Roman" panose="02020603050405020304" pitchFamily="18" charset="0"/>
              </a:rPr>
              <a:t>larger audiences</a:t>
            </a:r>
            <a:r>
              <a:rPr lang="en-US" dirty="0">
                <a:latin typeface="Calibri" panose="020F0502020204030204" pitchFamily="34" charset="0"/>
                <a:ea typeface="Times New Roman" panose="02020603050405020304" pitchFamily="18" charset="0"/>
              </a:rPr>
              <a:t>. </a:t>
            </a:r>
          </a:p>
          <a:p>
            <a:pPr>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Used for </a:t>
            </a:r>
            <a:r>
              <a:rPr lang="en-US" dirty="0">
                <a:solidFill>
                  <a:srgbClr val="F38533"/>
                </a:solidFill>
                <a:latin typeface="Calibri" panose="020F0502020204030204" pitchFamily="34" charset="0"/>
                <a:ea typeface="Times New Roman" panose="02020603050405020304" pitchFamily="18" charset="0"/>
              </a:rPr>
              <a:t>deployment</a:t>
            </a:r>
            <a:r>
              <a:rPr lang="en-US" dirty="0">
                <a:latin typeface="Calibri" panose="020F0502020204030204" pitchFamily="34" charset="0"/>
                <a:ea typeface="Times New Roman" panose="02020603050405020304" pitchFamily="18" charset="0"/>
              </a:rPr>
              <a:t> purposes (I can develop changes and test them before re-publishing the changes to the app)</a:t>
            </a:r>
            <a:endParaRPr lang="en-BE"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D689D-1DBD-470F-98D5-0B812E4D12BB}" type="slidenum">
              <a:rPr kumimoji="0" lang="en-US" sz="1200" b="0" i="0" u="none" strike="noStrike" kern="1200" cap="none" spc="0" normalizeH="0" baseline="0" noProof="0" smtClean="0">
                <a:ln>
                  <a:noFill/>
                </a:ln>
                <a:solidFill>
                  <a:srgbClr val="F38533"/>
                </a:solidFill>
                <a:effectLst/>
                <a:uLnTx/>
                <a:uFillTx/>
                <a:latin typeface="Adrianna Light" panose="02000505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F38533"/>
              </a:solidFill>
              <a:effectLst/>
              <a:uLnTx/>
              <a:uFillTx/>
              <a:latin typeface="Adrianna Light" panose="02000505040000020004" pitchFamily="50" charset="0"/>
              <a:ea typeface="+mn-ea"/>
              <a:cs typeface="+mn-cs"/>
            </a:endParaRPr>
          </a:p>
        </p:txBody>
      </p:sp>
    </p:spTree>
    <p:extLst>
      <p:ext uri="{BB962C8B-B14F-4D97-AF65-F5344CB8AC3E}">
        <p14:creationId xmlns:p14="http://schemas.microsoft.com/office/powerpoint/2010/main" val="3767228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D312-8A0E-459D-A93E-93EF10503462}"/>
              </a:ext>
            </a:extLst>
          </p:cNvPr>
          <p:cNvSpPr>
            <a:spLocks noGrp="1"/>
          </p:cNvSpPr>
          <p:nvPr>
            <p:ph type="title"/>
          </p:nvPr>
        </p:nvSpPr>
        <p:spPr/>
        <p:txBody>
          <a:bodyPr/>
          <a:lstStyle/>
          <a:p>
            <a:r>
              <a:rPr lang="en-US" dirty="0"/>
              <a:t>Data gateways</a:t>
            </a:r>
            <a:endParaRPr lang="en-BE" dirty="0"/>
          </a:p>
        </p:txBody>
      </p:sp>
      <p:sp>
        <p:nvSpPr>
          <p:cNvPr id="3" name="Text Placeholder 2">
            <a:extLst>
              <a:ext uri="{FF2B5EF4-FFF2-40B4-BE49-F238E27FC236}">
                <a16:creationId xmlns:a16="http://schemas.microsoft.com/office/drawing/2014/main" id="{3B4D9ABA-75B5-455C-B086-E77BE0214A57}"/>
              </a:ext>
            </a:extLst>
          </p:cNvPr>
          <p:cNvSpPr>
            <a:spLocks noGrp="1"/>
          </p:cNvSpPr>
          <p:nvPr>
            <p:ph type="body" idx="1"/>
          </p:nvPr>
        </p:nvSpPr>
        <p:spPr/>
        <p:txBody>
          <a:bodyPr/>
          <a:lstStyle/>
          <a:p>
            <a:r>
              <a:rPr lang="en-US" dirty="0"/>
              <a:t>concept</a:t>
            </a:r>
            <a:endParaRPr lang="en-BE" dirty="0"/>
          </a:p>
        </p:txBody>
      </p:sp>
    </p:spTree>
    <p:extLst>
      <p:ext uri="{BB962C8B-B14F-4D97-AF65-F5344CB8AC3E}">
        <p14:creationId xmlns:p14="http://schemas.microsoft.com/office/powerpoint/2010/main" val="147618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Data Gateways </a:t>
            </a:r>
            <a:r>
              <a:rPr lang="en-US" sz="2400" dirty="0">
                <a:latin typeface="Blambot Pro BB" panose="02000505000000020004" pitchFamily="2" charset="0"/>
              </a:rPr>
              <a:t>(concept)</a:t>
            </a:r>
            <a:endParaRPr lang="en-US"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idx="1"/>
          </p:nvPr>
        </p:nvSpPr>
        <p:spPr/>
        <p:txBody>
          <a:bodyPr>
            <a:normAutofit/>
          </a:bodyPr>
          <a:lstStyle/>
          <a:p>
            <a:pPr marL="457200" indent="-457200">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Creates a connection between your data and power BI</a:t>
            </a:r>
          </a:p>
          <a:p>
            <a:pPr marL="914400" lvl="1" indent="-457200">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Only necessary if data is located </a:t>
            </a:r>
            <a:r>
              <a:rPr lang="en-US" dirty="0">
                <a:solidFill>
                  <a:srgbClr val="F38533"/>
                </a:solidFill>
                <a:latin typeface="Calibri" panose="020F0502020204030204" pitchFamily="34" charset="0"/>
                <a:ea typeface="Times New Roman" panose="02020603050405020304" pitchFamily="18" charset="0"/>
              </a:rPr>
              <a:t>on-premises</a:t>
            </a:r>
            <a:r>
              <a:rPr lang="en-US" dirty="0">
                <a:latin typeface="Calibri" panose="020F0502020204030204" pitchFamily="34" charset="0"/>
                <a:ea typeface="Times New Roman" panose="02020603050405020304" pitchFamily="18" charset="0"/>
              </a:rPr>
              <a:t> </a:t>
            </a:r>
          </a:p>
          <a:p>
            <a:pPr marL="457200" indent="-457200">
              <a:buClr>
                <a:srgbClr val="F38533"/>
              </a:buClr>
              <a:buFont typeface="Wingdings" panose="05000000000000000000" pitchFamily="2" charset="2"/>
              <a:buChar char="§"/>
            </a:pPr>
            <a:r>
              <a:rPr lang="en-US" sz="2800" dirty="0">
                <a:latin typeface="Calibri" panose="020F0502020204030204" pitchFamily="34" charset="0"/>
                <a:ea typeface="Times New Roman" panose="02020603050405020304" pitchFamily="18" charset="0"/>
              </a:rPr>
              <a:t>Allows to refresh data (manually or automatically)</a:t>
            </a:r>
          </a:p>
          <a:p>
            <a:pPr marL="914400" lvl="1" indent="-457200">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Automatic refresh: on a schedule that you can define</a:t>
            </a:r>
          </a:p>
          <a:p>
            <a:pPr marL="457200" indent="-457200">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They are 2 kind of gateways</a:t>
            </a:r>
          </a:p>
          <a:p>
            <a:pPr marL="914400" lvl="1" indent="-457200">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Personal (for yourself only)</a:t>
            </a:r>
          </a:p>
          <a:p>
            <a:pPr marL="914400" lvl="1" indent="-457200">
              <a:buClr>
                <a:srgbClr val="F38533"/>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Enterprise (designed for multiple users with access control, monitoring and auditing)</a:t>
            </a:r>
          </a:p>
          <a:p>
            <a:pPr marL="457200" indent="-457200">
              <a:buClr>
                <a:srgbClr val="F38533"/>
              </a:buClr>
              <a:buFont typeface="Wingdings" panose="05000000000000000000" pitchFamily="2" charset="2"/>
              <a:buChar char="§"/>
            </a:pPr>
            <a:endParaRPr lang="en-US"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GB" sz="2800" dirty="0">
              <a:effectLst/>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D689D-1DBD-470F-98D5-0B812E4D12BB}" type="slidenum">
              <a:rPr kumimoji="0" lang="en-US" sz="1200" b="0" i="0" u="none" strike="noStrike" kern="1200" cap="none" spc="0" normalizeH="0" baseline="0" noProof="0" smtClean="0">
                <a:ln>
                  <a:noFill/>
                </a:ln>
                <a:solidFill>
                  <a:srgbClr val="F38533"/>
                </a:solidFill>
                <a:effectLst/>
                <a:uLnTx/>
                <a:uFillTx/>
                <a:latin typeface="Adrianna Light" panose="02000505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F38533"/>
              </a:solidFill>
              <a:effectLst/>
              <a:uLnTx/>
              <a:uFillTx/>
              <a:latin typeface="Adrianna Light" panose="02000505040000020004" pitchFamily="50" charset="0"/>
              <a:ea typeface="+mn-ea"/>
              <a:cs typeface="+mn-cs"/>
            </a:endParaRPr>
          </a:p>
        </p:txBody>
      </p:sp>
    </p:spTree>
    <p:extLst>
      <p:ext uri="{BB962C8B-B14F-4D97-AF65-F5344CB8AC3E}">
        <p14:creationId xmlns:p14="http://schemas.microsoft.com/office/powerpoint/2010/main" val="1368617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D34C-555D-4DD6-9FC9-59F7D05634FA}"/>
              </a:ext>
            </a:extLst>
          </p:cNvPr>
          <p:cNvSpPr>
            <a:spLocks noGrp="1"/>
          </p:cNvSpPr>
          <p:nvPr>
            <p:ph type="title"/>
          </p:nvPr>
        </p:nvSpPr>
        <p:spPr/>
        <p:txBody>
          <a:bodyPr/>
          <a:lstStyle/>
          <a:p>
            <a:r>
              <a:rPr lang="en-US" dirty="0">
                <a:latin typeface="Blambot Pro BB" panose="02000505000000020004"/>
              </a:rPr>
              <a:t>Survey</a:t>
            </a:r>
            <a:endParaRPr lang="en-BE" dirty="0">
              <a:latin typeface="Blambot Pro BB" panose="02000505000000020004"/>
            </a:endParaRPr>
          </a:p>
        </p:txBody>
      </p:sp>
      <p:sp>
        <p:nvSpPr>
          <p:cNvPr id="3" name="Content Placeholder 2">
            <a:extLst>
              <a:ext uri="{FF2B5EF4-FFF2-40B4-BE49-F238E27FC236}">
                <a16:creationId xmlns:a16="http://schemas.microsoft.com/office/drawing/2014/main" id="{8C9A28C0-099B-4CBF-B333-5FB0A8ACFDBB}"/>
              </a:ext>
            </a:extLst>
          </p:cNvPr>
          <p:cNvSpPr>
            <a:spLocks noGrp="1"/>
          </p:cNvSpPr>
          <p:nvPr>
            <p:ph idx="1"/>
          </p:nvPr>
        </p:nvSpPr>
        <p:spPr>
          <a:xfrm>
            <a:off x="838200" y="1825625"/>
            <a:ext cx="5029201" cy="4351338"/>
          </a:xfrm>
        </p:spPr>
        <p:txBody>
          <a:bodyPr/>
          <a:lstStyle/>
          <a:p>
            <a:pPr marL="457200" indent="-457200">
              <a:buClr>
                <a:srgbClr val="F38533"/>
              </a:buClr>
              <a:buFont typeface="Wingdings" panose="05000000000000000000" pitchFamily="2" charset="2"/>
              <a:buChar char="§"/>
            </a:pPr>
            <a:r>
              <a:rPr lang="en-US" dirty="0"/>
              <a:t>Grab your phone</a:t>
            </a:r>
          </a:p>
          <a:p>
            <a:pPr marL="457200" indent="-457200">
              <a:buClr>
                <a:srgbClr val="F38533"/>
              </a:buClr>
              <a:buFont typeface="Wingdings" panose="05000000000000000000" pitchFamily="2" charset="2"/>
              <a:buChar char="§"/>
            </a:pPr>
            <a:r>
              <a:rPr lang="en-US" dirty="0"/>
              <a:t>Scan QR code</a:t>
            </a:r>
          </a:p>
          <a:p>
            <a:pPr marL="457200" indent="-457200">
              <a:buClr>
                <a:srgbClr val="F38533"/>
              </a:buClr>
              <a:buFont typeface="Wingdings" panose="05000000000000000000" pitchFamily="2" charset="2"/>
              <a:buChar char="§"/>
            </a:pPr>
            <a:r>
              <a:rPr lang="en-US" dirty="0"/>
              <a:t>Complete the form</a:t>
            </a:r>
          </a:p>
          <a:p>
            <a:pPr marL="457200" indent="-457200">
              <a:buClr>
                <a:srgbClr val="F38533"/>
              </a:buClr>
              <a:buFont typeface="Wingdings" panose="05000000000000000000" pitchFamily="2" charset="2"/>
              <a:buChar char="§"/>
            </a:pPr>
            <a:r>
              <a:rPr lang="en-US" dirty="0"/>
              <a:t>Timing: 3 minutes</a:t>
            </a:r>
          </a:p>
          <a:p>
            <a:pPr marL="0" indent="0">
              <a:buNone/>
            </a:pPr>
            <a:endParaRPr lang="en-US" dirty="0"/>
          </a:p>
        </p:txBody>
      </p:sp>
      <p:pic>
        <p:nvPicPr>
          <p:cNvPr id="5" name="Picture 4" descr="Qr code&#10;&#10;Description automatically generated">
            <a:extLst>
              <a:ext uri="{FF2B5EF4-FFF2-40B4-BE49-F238E27FC236}">
                <a16:creationId xmlns:a16="http://schemas.microsoft.com/office/drawing/2014/main" id="{2EA091AD-0E2A-4209-A2F8-5207E7AB0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521541"/>
            <a:ext cx="3566652" cy="3566652"/>
          </a:xfrm>
          <a:prstGeom prst="rect">
            <a:avLst/>
          </a:prstGeom>
        </p:spPr>
      </p:pic>
    </p:spTree>
    <p:extLst>
      <p:ext uri="{BB962C8B-B14F-4D97-AF65-F5344CB8AC3E}">
        <p14:creationId xmlns:p14="http://schemas.microsoft.com/office/powerpoint/2010/main" val="2855256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Q &amp; A time</a:t>
            </a:r>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idx="1"/>
          </p:nvPr>
        </p:nvSpPr>
        <p:spPr/>
        <p:txBody>
          <a:bodyPr>
            <a:normAutofit/>
          </a:bodyPr>
          <a:lstStyle/>
          <a:p>
            <a:pPr marL="0" indent="0">
              <a:buClr>
                <a:srgbClr val="F38533"/>
              </a:buClr>
              <a:buNone/>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GB" sz="2800" dirty="0">
              <a:effectLst/>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sz="2800" dirty="0">
              <a:latin typeface="Calibri" panose="020F0502020204030204" pitchFamily="34" charset="0"/>
              <a:ea typeface="Times New Roman" panose="02020603050405020304" pitchFamily="18" charset="0"/>
            </a:endParaRPr>
          </a:p>
          <a:p>
            <a:pPr marL="457200" indent="-457200">
              <a:buClr>
                <a:srgbClr val="F38533"/>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D689D-1DBD-470F-98D5-0B812E4D12BB}" type="slidenum">
              <a:rPr kumimoji="0" lang="en-US" sz="1200" b="0" i="0" u="none" strike="noStrike" kern="1200" cap="none" spc="0" normalizeH="0" baseline="0" noProof="0" smtClean="0">
                <a:ln>
                  <a:noFill/>
                </a:ln>
                <a:solidFill>
                  <a:srgbClr val="F38533"/>
                </a:solidFill>
                <a:effectLst/>
                <a:uLnTx/>
                <a:uFillTx/>
                <a:latin typeface="Adrianna Light" panose="02000505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F38533"/>
              </a:solidFill>
              <a:effectLst/>
              <a:uLnTx/>
              <a:uFillTx/>
              <a:latin typeface="Adrianna Light" panose="02000505040000020004" pitchFamily="50" charset="0"/>
              <a:ea typeface="+mn-ea"/>
              <a:cs typeface="+mn-cs"/>
            </a:endParaRPr>
          </a:p>
        </p:txBody>
      </p:sp>
    </p:spTree>
    <p:extLst>
      <p:ext uri="{BB962C8B-B14F-4D97-AF65-F5344CB8AC3E}">
        <p14:creationId xmlns:p14="http://schemas.microsoft.com/office/powerpoint/2010/main" val="418130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A898-58EB-44B7-BA52-8DB61E9B13E9}"/>
              </a:ext>
            </a:extLst>
          </p:cNvPr>
          <p:cNvSpPr>
            <a:spLocks noGrp="1"/>
          </p:cNvSpPr>
          <p:nvPr>
            <p:ph type="title"/>
          </p:nvPr>
        </p:nvSpPr>
        <p:spPr/>
        <p:txBody>
          <a:bodyPr/>
          <a:lstStyle/>
          <a:p>
            <a:r>
              <a:rPr lang="en-US" dirty="0">
                <a:latin typeface="Blambot Pro BB" panose="02000505000000020004" pitchFamily="2" charset="0"/>
              </a:rPr>
              <a:t>Introduction</a:t>
            </a:r>
          </a:p>
        </p:txBody>
      </p:sp>
      <p:sp>
        <p:nvSpPr>
          <p:cNvPr id="3" name="Content Placeholder 2">
            <a:extLst>
              <a:ext uri="{FF2B5EF4-FFF2-40B4-BE49-F238E27FC236}">
                <a16:creationId xmlns:a16="http://schemas.microsoft.com/office/drawing/2014/main" id="{E387B043-953F-47A0-9D85-E0D1D67641A0}"/>
              </a:ext>
            </a:extLst>
          </p:cNvPr>
          <p:cNvSpPr>
            <a:spLocks noGrp="1"/>
          </p:cNvSpPr>
          <p:nvPr>
            <p:ph idx="1"/>
          </p:nvPr>
        </p:nvSpPr>
        <p:spPr/>
        <p:txBody>
          <a:bodyPr/>
          <a:lstStyle/>
          <a:p>
            <a:pPr marL="457200" indent="-457200">
              <a:buClr>
                <a:srgbClr val="F38533"/>
              </a:buClr>
              <a:buFont typeface="Wingdings" panose="05000000000000000000" pitchFamily="2" charset="2"/>
              <a:buChar char="§"/>
            </a:pPr>
            <a:r>
              <a:rPr lang="en-US" dirty="0"/>
              <a:t>Power BI examples</a:t>
            </a:r>
          </a:p>
          <a:p>
            <a:pPr marL="457200" indent="-457200">
              <a:buClr>
                <a:srgbClr val="F38533"/>
              </a:buClr>
              <a:buFont typeface="Wingdings" panose="05000000000000000000" pitchFamily="2" charset="2"/>
              <a:buChar char="§"/>
            </a:pPr>
            <a:r>
              <a:rPr lang="en-US" dirty="0"/>
              <a:t>Quick overview</a:t>
            </a:r>
          </a:p>
          <a:p>
            <a:pPr marL="457200" indent="-457200">
              <a:buClr>
                <a:srgbClr val="F38533"/>
              </a:buClr>
              <a:buFont typeface="Wingdings" panose="05000000000000000000" pitchFamily="2" charset="2"/>
              <a:buChar char="§"/>
            </a:pPr>
            <a:r>
              <a:rPr lang="en-US" dirty="0"/>
              <a:t>Moving and resizing visuals</a:t>
            </a:r>
            <a:endParaRPr lang="en-US" sz="2400" dirty="0"/>
          </a:p>
          <a:p>
            <a:pPr marL="457200" indent="-457200">
              <a:buClr>
                <a:srgbClr val="F38533"/>
              </a:buClr>
              <a:buFont typeface="Wingdings" panose="05000000000000000000" pitchFamily="2" charset="2"/>
              <a:buChar char="§"/>
            </a:pPr>
            <a:r>
              <a:rPr lang="en-GB" dirty="0"/>
              <a:t>Interaction with pages</a:t>
            </a:r>
            <a:endParaRPr lang="en-US" dirty="0"/>
          </a:p>
          <a:p>
            <a:pPr marL="457200" indent="-457200">
              <a:buClr>
                <a:srgbClr val="F38533"/>
              </a:buClr>
              <a:buFont typeface="Wingdings" panose="05000000000000000000" pitchFamily="2" charset="2"/>
              <a:buChar char="§"/>
            </a:pPr>
            <a:r>
              <a:rPr lang="en-GB" dirty="0"/>
              <a:t>Creating, modifying, and formatting reports</a:t>
            </a:r>
            <a:endParaRPr lang="en-US" dirty="0"/>
          </a:p>
          <a:p>
            <a:pPr marL="457200" indent="-457200">
              <a:buClr>
                <a:srgbClr val="F38533"/>
              </a:buClr>
              <a:buFont typeface="Wingdings" panose="05000000000000000000" pitchFamily="2" charset="2"/>
              <a:buChar char="§"/>
            </a:pPr>
            <a:r>
              <a:rPr lang="en-GB" dirty="0"/>
              <a:t>Adding text boxes for annotations</a:t>
            </a:r>
            <a:endParaRPr lang="en-US" dirty="0"/>
          </a:p>
          <a:p>
            <a:pPr marL="457200" indent="-457200">
              <a:buClr>
                <a:srgbClr val="F38533"/>
              </a:buClr>
              <a:buFont typeface="Wingdings" panose="05000000000000000000" pitchFamily="2" charset="2"/>
              <a:buChar char="§"/>
            </a:pPr>
            <a:r>
              <a:rPr lang="en-GB" dirty="0"/>
              <a:t>Exporting data from visualizations</a:t>
            </a:r>
            <a:endParaRPr lang="en-US" dirty="0"/>
          </a:p>
          <a:p>
            <a:pPr marL="457200" indent="-457200">
              <a:buClr>
                <a:srgbClr val="F38533"/>
              </a:buClr>
              <a:buFont typeface="Wingdings" panose="05000000000000000000" pitchFamily="2" charset="2"/>
              <a:buChar char="§"/>
            </a:pPr>
            <a:r>
              <a:rPr lang="en-GB" dirty="0"/>
              <a:t>Hierarchies</a:t>
            </a:r>
            <a:endParaRPr lang="en-BE" dirty="0"/>
          </a:p>
          <a:p>
            <a:pPr marL="457200" indent="-457200">
              <a:buClr>
                <a:srgbClr val="F38533"/>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BD6E1C6-7DD0-41F7-9176-DA77788DADAD}"/>
              </a:ext>
            </a:extLst>
          </p:cNvPr>
          <p:cNvSpPr>
            <a:spLocks noGrp="1"/>
          </p:cNvSpPr>
          <p:nvPr>
            <p:ph type="sldNum" sz="quarter" idx="12"/>
          </p:nvPr>
        </p:nvSpPr>
        <p:spPr/>
        <p:txBody>
          <a:bodyPr/>
          <a:lstStyle/>
          <a:p>
            <a:fld id="{CF7D689D-1DBD-470F-98D5-0B812E4D12BB}" type="slidenum">
              <a:rPr lang="en-US" smtClean="0"/>
              <a:pPr/>
              <a:t>5</a:t>
            </a:fld>
            <a:endParaRPr lang="en-US">
              <a:latin typeface="Adrianna Light" panose="02000505040000020004" pitchFamily="50" charset="0"/>
            </a:endParaRPr>
          </a:p>
        </p:txBody>
      </p:sp>
    </p:spTree>
    <p:extLst>
      <p:ext uri="{BB962C8B-B14F-4D97-AF65-F5344CB8AC3E}">
        <p14:creationId xmlns:p14="http://schemas.microsoft.com/office/powerpoint/2010/main" val="2678086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D312-8A0E-459D-A93E-93EF10503462}"/>
              </a:ext>
            </a:extLst>
          </p:cNvPr>
          <p:cNvSpPr>
            <a:spLocks noGrp="1"/>
          </p:cNvSpPr>
          <p:nvPr>
            <p:ph type="title"/>
          </p:nvPr>
        </p:nvSpPr>
        <p:spPr/>
        <p:txBody>
          <a:bodyPr/>
          <a:lstStyle/>
          <a:p>
            <a:r>
              <a:rPr lang="en-US" dirty="0"/>
              <a:t>Appendix</a:t>
            </a:r>
            <a:endParaRPr lang="en-BE" dirty="0"/>
          </a:p>
        </p:txBody>
      </p:sp>
      <p:sp>
        <p:nvSpPr>
          <p:cNvPr id="3" name="Text Placeholder 2">
            <a:extLst>
              <a:ext uri="{FF2B5EF4-FFF2-40B4-BE49-F238E27FC236}">
                <a16:creationId xmlns:a16="http://schemas.microsoft.com/office/drawing/2014/main" id="{3B4D9ABA-75B5-455C-B086-E77BE0214A57}"/>
              </a:ext>
            </a:extLst>
          </p:cNvPr>
          <p:cNvSpPr>
            <a:spLocks noGrp="1"/>
          </p:cNvSpPr>
          <p:nvPr>
            <p:ph type="body" idx="1"/>
          </p:nvPr>
        </p:nvSpPr>
        <p:spPr/>
        <p:txBody>
          <a:bodyPr/>
          <a:lstStyle/>
          <a:p>
            <a:r>
              <a:rPr lang="en-US" dirty="0"/>
              <a:t>More reading info and useful links</a:t>
            </a:r>
            <a:endParaRPr lang="en-BE" dirty="0"/>
          </a:p>
        </p:txBody>
      </p:sp>
    </p:spTree>
    <p:extLst>
      <p:ext uri="{BB962C8B-B14F-4D97-AF65-F5344CB8AC3E}">
        <p14:creationId xmlns:p14="http://schemas.microsoft.com/office/powerpoint/2010/main" val="2720574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FEF7-42EE-460B-A6F5-14D34EE71420}"/>
              </a:ext>
            </a:extLst>
          </p:cNvPr>
          <p:cNvSpPr>
            <a:spLocks noGrp="1"/>
          </p:cNvSpPr>
          <p:nvPr>
            <p:ph type="title"/>
          </p:nvPr>
        </p:nvSpPr>
        <p:spPr/>
        <p:txBody>
          <a:bodyPr/>
          <a:lstStyle/>
          <a:p>
            <a:r>
              <a:rPr lang="en-US" dirty="0">
                <a:latin typeface="Blambot Pro BB" panose="02000505000000020004" pitchFamily="2" charset="0"/>
              </a:rPr>
              <a:t>Useful links</a:t>
            </a:r>
            <a:endParaRPr lang="en-BE" dirty="0">
              <a:latin typeface="Blambot Pro BB" panose="02000505000000020004" pitchFamily="2" charset="0"/>
            </a:endParaRPr>
          </a:p>
        </p:txBody>
      </p:sp>
      <p:sp>
        <p:nvSpPr>
          <p:cNvPr id="3" name="Content Placeholder 2">
            <a:extLst>
              <a:ext uri="{FF2B5EF4-FFF2-40B4-BE49-F238E27FC236}">
                <a16:creationId xmlns:a16="http://schemas.microsoft.com/office/drawing/2014/main" id="{37C5B75A-9BB1-4F29-9E3C-8FE09BED3970}"/>
              </a:ext>
            </a:extLst>
          </p:cNvPr>
          <p:cNvSpPr>
            <a:spLocks noGrp="1"/>
          </p:cNvSpPr>
          <p:nvPr>
            <p:ph idx="1"/>
          </p:nvPr>
        </p:nvSpPr>
        <p:spPr/>
        <p:txBody>
          <a:bodyPr/>
          <a:lstStyle/>
          <a:p>
            <a:pPr marL="457200" indent="-457200">
              <a:buClr>
                <a:srgbClr val="F38533"/>
              </a:buClr>
              <a:buFont typeface="Wingdings" panose="05000000000000000000" pitchFamily="2" charset="2"/>
              <a:buChar char="§"/>
            </a:pPr>
            <a:r>
              <a:rPr lang="en-US" dirty="0">
                <a:hlinkClick r:id="rId2"/>
              </a:rPr>
              <a:t>Power BI Visuals Reference – SQLBI</a:t>
            </a:r>
            <a:endParaRPr lang="en-US" dirty="0"/>
          </a:p>
          <a:p>
            <a:pPr marL="457200" indent="-457200">
              <a:buClr>
                <a:srgbClr val="F38533"/>
              </a:buClr>
              <a:buFont typeface="Wingdings" panose="05000000000000000000" pitchFamily="2" charset="2"/>
              <a:buChar char="§"/>
            </a:pPr>
            <a:r>
              <a:rPr lang="en-US" dirty="0">
                <a:hlinkClick r:id="rId3"/>
              </a:rPr>
              <a:t>Power BI for business users - Power BI | Microsoft Docs</a:t>
            </a:r>
            <a:endParaRPr lang="en-US" dirty="0"/>
          </a:p>
          <a:p>
            <a:pPr marL="457200" indent="-457200">
              <a:buClr>
                <a:srgbClr val="F38533"/>
              </a:buClr>
              <a:buFont typeface="Wingdings" panose="05000000000000000000" pitchFamily="2" charset="2"/>
              <a:buChar char="§"/>
            </a:pPr>
            <a:endParaRPr lang="en-BE" dirty="0"/>
          </a:p>
        </p:txBody>
      </p:sp>
    </p:spTree>
    <p:extLst>
      <p:ext uri="{BB962C8B-B14F-4D97-AF65-F5344CB8AC3E}">
        <p14:creationId xmlns:p14="http://schemas.microsoft.com/office/powerpoint/2010/main" val="599177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93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E2D0A-1F70-927A-93F4-2C9F813A1F80}"/>
              </a:ext>
            </a:extLst>
          </p:cNvPr>
          <p:cNvSpPr>
            <a:spLocks noGrp="1"/>
          </p:cNvSpPr>
          <p:nvPr>
            <p:ph type="title"/>
          </p:nvPr>
        </p:nvSpPr>
        <p:spPr/>
        <p:txBody>
          <a:bodyPr/>
          <a:lstStyle/>
          <a:p>
            <a:r>
              <a:rPr lang="en-US" dirty="0"/>
              <a:t>Quick report example</a:t>
            </a:r>
            <a:endParaRPr lang="en-BE" dirty="0"/>
          </a:p>
        </p:txBody>
      </p:sp>
      <p:pic>
        <p:nvPicPr>
          <p:cNvPr id="6" name="Picture 5" descr="A qr code on a square&#10;&#10;Description automatically generated">
            <a:extLst>
              <a:ext uri="{FF2B5EF4-FFF2-40B4-BE49-F238E27FC236}">
                <a16:creationId xmlns:a16="http://schemas.microsoft.com/office/drawing/2014/main" id="{AA1DE7BA-C549-2BFF-0DDA-23CCFA5D8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715" y="1690687"/>
            <a:ext cx="4487779" cy="4487779"/>
          </a:xfrm>
          <a:prstGeom prst="rect">
            <a:avLst/>
          </a:prstGeom>
        </p:spPr>
      </p:pic>
    </p:spTree>
    <p:extLst>
      <p:ext uri="{BB962C8B-B14F-4D97-AF65-F5344CB8AC3E}">
        <p14:creationId xmlns:p14="http://schemas.microsoft.com/office/powerpoint/2010/main" val="355025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32C5-4AE8-44C5-AAAA-D4CD00B63DC4}"/>
              </a:ext>
            </a:extLst>
          </p:cNvPr>
          <p:cNvSpPr>
            <a:spLocks noGrp="1"/>
          </p:cNvSpPr>
          <p:nvPr>
            <p:ph type="title"/>
          </p:nvPr>
        </p:nvSpPr>
        <p:spPr/>
        <p:txBody>
          <a:bodyPr>
            <a:normAutofit/>
          </a:bodyPr>
          <a:lstStyle/>
          <a:p>
            <a:r>
              <a:rPr lang="en-US" sz="3600" dirty="0">
                <a:latin typeface="Blambot Pro BB" panose="02000505000000020004" pitchFamily="2" charset="0"/>
              </a:rPr>
              <a:t>Intro – quick overview</a:t>
            </a:r>
            <a:endParaRPr lang="en-BE" sz="3600" dirty="0">
              <a:latin typeface="Blambot Pro BB" panose="02000505000000020004" pitchFamily="2" charset="0"/>
            </a:endParaRPr>
          </a:p>
        </p:txBody>
      </p:sp>
      <p:pic>
        <p:nvPicPr>
          <p:cNvPr id="8" name="Content Placeholder 4" descr="Graphical user interface, application&#10;&#10;Description automatically generated">
            <a:extLst>
              <a:ext uri="{FF2B5EF4-FFF2-40B4-BE49-F238E27FC236}">
                <a16:creationId xmlns:a16="http://schemas.microsoft.com/office/drawing/2014/main" id="{3624720E-BA16-454A-ADA2-1C82B988FE3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4021" y="2197349"/>
            <a:ext cx="6237741" cy="3378777"/>
          </a:xfrm>
        </p:spPr>
      </p:pic>
      <p:graphicFrame>
        <p:nvGraphicFramePr>
          <p:cNvPr id="5" name="Content Placeholder 3">
            <a:extLst>
              <a:ext uri="{FF2B5EF4-FFF2-40B4-BE49-F238E27FC236}">
                <a16:creationId xmlns:a16="http://schemas.microsoft.com/office/drawing/2014/main" id="{C10034D7-49A9-4C1A-9BB6-32DA38C0EFBA}"/>
              </a:ext>
            </a:extLst>
          </p:cNvPr>
          <p:cNvGraphicFramePr>
            <a:graphicFrameLocks/>
          </p:cNvGraphicFramePr>
          <p:nvPr>
            <p:extLst>
              <p:ext uri="{D42A27DB-BD31-4B8C-83A1-F6EECF244321}">
                <p14:modId xmlns:p14="http://schemas.microsoft.com/office/powerpoint/2010/main" val="418836120"/>
              </p:ext>
            </p:extLst>
          </p:nvPr>
        </p:nvGraphicFramePr>
        <p:xfrm>
          <a:off x="6655754" y="2121626"/>
          <a:ext cx="5220335" cy="3728532"/>
        </p:xfrm>
        <a:graphic>
          <a:graphicData uri="http://schemas.openxmlformats.org/drawingml/2006/table">
            <a:tbl>
              <a:tblPr firstRow="1" firstCol="1" bandRow="1"/>
              <a:tblGrid>
                <a:gridCol w="1259380">
                  <a:extLst>
                    <a:ext uri="{9D8B030D-6E8A-4147-A177-3AD203B41FA5}">
                      <a16:colId xmlns:a16="http://schemas.microsoft.com/office/drawing/2014/main" val="2533993923"/>
                    </a:ext>
                  </a:extLst>
                </a:gridCol>
                <a:gridCol w="3960955">
                  <a:extLst>
                    <a:ext uri="{9D8B030D-6E8A-4147-A177-3AD203B41FA5}">
                      <a16:colId xmlns:a16="http://schemas.microsoft.com/office/drawing/2014/main" val="3720419486"/>
                    </a:ext>
                  </a:extLst>
                </a:gridCol>
              </a:tblGrid>
              <a:tr h="0">
                <a:tc>
                  <a:txBody>
                    <a:bodyPr/>
                    <a:lstStyle/>
                    <a:p>
                      <a:pPr>
                        <a:lnSpc>
                          <a:spcPct val="107000"/>
                        </a:lnSpc>
                        <a:spcAft>
                          <a:spcPts val="800"/>
                        </a:spcAft>
                      </a:pPr>
                      <a:r>
                        <a:rPr lang="en-US" sz="1100" dirty="0">
                          <a:solidFill>
                            <a:srgbClr val="073F56"/>
                          </a:solidFill>
                          <a:effectLst/>
                          <a:latin typeface="Calibri" panose="020F0502020204030204" pitchFamily="34" charset="0"/>
                          <a:ea typeface="Calibri" panose="020F0502020204030204" pitchFamily="34" charset="0"/>
                          <a:cs typeface="Times New Roman" panose="02020603050405020304" pitchFamily="18" charset="0"/>
                        </a:rPr>
                        <a:t>Power BI ribbon</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24130">
                        <a:lnSpc>
                          <a:spcPct val="107000"/>
                        </a:lnSpc>
                        <a:spcAft>
                          <a:spcPts val="800"/>
                        </a:spcAft>
                      </a:pPr>
                      <a:r>
                        <a:rPr lang="en-BE"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The benefits of the ribbon are intended to make the experience across Power BI Desktop, as well as other Microsoft products, easy and familiar.</a:t>
                      </a:r>
                      <a:r>
                        <a:rPr lang="en-US"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  It contains the principal options that are available to you when developing</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70926"/>
                  </a:ext>
                </a:extLst>
              </a:tr>
              <a:tr h="0">
                <a:tc>
                  <a:txBody>
                    <a:bodyPr/>
                    <a:lstStyle/>
                    <a:p>
                      <a:pPr marL="24765">
                        <a:lnSpc>
                          <a:spcPct val="107000"/>
                        </a:lnSpc>
                        <a:spcAft>
                          <a:spcPts val="800"/>
                        </a:spcAft>
                      </a:pPr>
                      <a:r>
                        <a:rPr lang="en-US" sz="1100">
                          <a:solidFill>
                            <a:srgbClr val="073F56"/>
                          </a:solidFill>
                          <a:effectLst/>
                          <a:latin typeface="Calibri" panose="020F0502020204030204" pitchFamily="34" charset="0"/>
                          <a:ea typeface="Calibri" panose="020F0502020204030204" pitchFamily="34" charset="0"/>
                          <a:cs typeface="Times New Roman" panose="02020603050405020304" pitchFamily="18" charset="0"/>
                        </a:rPr>
                        <a:t>View Type</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p>
                      <a:pPr marL="24765">
                        <a:lnSpc>
                          <a:spcPct val="107000"/>
                        </a:lnSpc>
                        <a:spcAft>
                          <a:spcPts val="800"/>
                        </a:spcAft>
                      </a:pPr>
                      <a:r>
                        <a:rPr lang="en-BE" sz="1100">
                          <a:solidFill>
                            <a:srgbClr val="171717"/>
                          </a:solidFill>
                          <a:effectLst/>
                          <a:latin typeface="Segoe UI" panose="020B0502040204020203" pitchFamily="34" charset="0"/>
                          <a:ea typeface="Calibri" panose="020F0502020204030204" pitchFamily="34" charset="0"/>
                          <a:cs typeface="Times New Roman" panose="02020603050405020304" pitchFamily="18" charset="0"/>
                        </a:rPr>
                        <a:t> </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BE"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You can switch between </a:t>
                      </a:r>
                      <a:r>
                        <a:rPr lang="en-BE" sz="1100" b="1" dirty="0">
                          <a:solidFill>
                            <a:srgbClr val="F38533"/>
                          </a:solidFill>
                          <a:effectLst/>
                          <a:latin typeface="Segoe UI" panose="020B0502040204020203" pitchFamily="34" charset="0"/>
                          <a:ea typeface="Calibri" panose="020F0502020204030204" pitchFamily="34" charset="0"/>
                          <a:cs typeface="Times New Roman" panose="02020603050405020304" pitchFamily="18" charset="0"/>
                        </a:rPr>
                        <a:t>Report</a:t>
                      </a:r>
                      <a:r>
                        <a:rPr lang="en-BE"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 </a:t>
                      </a:r>
                      <a:r>
                        <a:rPr lang="en-BE" sz="1100" b="1" dirty="0">
                          <a:solidFill>
                            <a:srgbClr val="F38533"/>
                          </a:solidFill>
                          <a:effectLst/>
                          <a:latin typeface="Segoe UI" panose="020B0502040204020203" pitchFamily="34" charset="0"/>
                          <a:ea typeface="Calibri" panose="020F0502020204030204" pitchFamily="34" charset="0"/>
                          <a:cs typeface="Times New Roman" panose="02020603050405020304" pitchFamily="18" charset="0"/>
                        </a:rPr>
                        <a:t>Data</a:t>
                      </a:r>
                      <a:r>
                        <a:rPr lang="en-BE"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 and </a:t>
                      </a:r>
                      <a:r>
                        <a:rPr lang="en-BE" sz="1100" b="1" dirty="0">
                          <a:solidFill>
                            <a:srgbClr val="F38533"/>
                          </a:solidFill>
                          <a:effectLst/>
                          <a:latin typeface="Segoe UI" panose="020B0502040204020203" pitchFamily="34" charset="0"/>
                          <a:ea typeface="Calibri" panose="020F0502020204030204" pitchFamily="34" charset="0"/>
                          <a:cs typeface="Times New Roman" panose="02020603050405020304" pitchFamily="18" charset="0"/>
                        </a:rPr>
                        <a:t>Model</a:t>
                      </a:r>
                      <a:r>
                        <a:rPr lang="en-BE" sz="1100" dirty="0">
                          <a:solidFill>
                            <a:srgbClr val="F38533"/>
                          </a:solidFill>
                          <a:effectLst/>
                          <a:latin typeface="Segoe UI" panose="020B0502040204020203" pitchFamily="34" charset="0"/>
                          <a:ea typeface="Calibri" panose="020F0502020204030204" pitchFamily="34" charset="0"/>
                          <a:cs typeface="Times New Roman" panose="02020603050405020304" pitchFamily="18" charset="0"/>
                        </a:rPr>
                        <a:t> </a:t>
                      </a:r>
                      <a:r>
                        <a:rPr lang="en-BE"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views by selecting the icons in the left-hand navigation pane</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526440"/>
                  </a:ext>
                </a:extLst>
              </a:tr>
              <a:tr h="0">
                <a:tc>
                  <a:txBody>
                    <a:bodyPr/>
                    <a:lstStyle/>
                    <a:p>
                      <a:pPr marL="24765">
                        <a:lnSpc>
                          <a:spcPct val="107000"/>
                        </a:lnSpc>
                        <a:spcAft>
                          <a:spcPts val="800"/>
                        </a:spcAft>
                      </a:pPr>
                      <a:r>
                        <a:rPr lang="en-US" sz="1100">
                          <a:solidFill>
                            <a:srgbClr val="073F56"/>
                          </a:solidFill>
                          <a:effectLst/>
                          <a:latin typeface="Calibri" panose="020F0502020204030204" pitchFamily="34" charset="0"/>
                          <a:ea typeface="Calibri" panose="020F0502020204030204" pitchFamily="34" charset="0"/>
                          <a:cs typeface="Times New Roman" panose="02020603050405020304" pitchFamily="18" charset="0"/>
                        </a:rPr>
                        <a:t>Dashboard Canvas</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p>
                      <a:pPr marL="24765">
                        <a:lnSpc>
                          <a:spcPct val="107000"/>
                        </a:lnSpc>
                        <a:spcAft>
                          <a:spcPts val="800"/>
                        </a:spcAft>
                      </a:pPr>
                      <a:r>
                        <a:rPr lang="en-BE" sz="1100">
                          <a:solidFill>
                            <a:srgbClr val="171717"/>
                          </a:solidFill>
                          <a:effectLst/>
                          <a:latin typeface="Segoe UI" panose="020B0502040204020203" pitchFamily="34" charset="0"/>
                          <a:ea typeface="Calibri" panose="020F0502020204030204" pitchFamily="34" charset="0"/>
                          <a:cs typeface="Times New Roman" panose="02020603050405020304" pitchFamily="18" charset="0"/>
                        </a:rPr>
                        <a:t> </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BE"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You can add all sorts of visualizations to a page, but it's important not to overdo it. Too many visualizations on a page make it look busy and difficult to find the right information. </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972964"/>
                  </a:ext>
                </a:extLst>
              </a:tr>
              <a:tr h="0">
                <a:tc>
                  <a:txBody>
                    <a:bodyPr/>
                    <a:lstStyle/>
                    <a:p>
                      <a:pPr marL="24765">
                        <a:lnSpc>
                          <a:spcPct val="107000"/>
                        </a:lnSpc>
                        <a:spcAft>
                          <a:spcPts val="800"/>
                        </a:spcAft>
                      </a:pPr>
                      <a:r>
                        <a:rPr lang="en-US" sz="1100">
                          <a:solidFill>
                            <a:srgbClr val="073F56"/>
                          </a:solidFill>
                          <a:effectLst/>
                          <a:latin typeface="Calibri" panose="020F0502020204030204" pitchFamily="34" charset="0"/>
                          <a:ea typeface="Calibri" panose="020F0502020204030204" pitchFamily="34" charset="0"/>
                          <a:cs typeface="Times New Roman" panose="02020603050405020304" pitchFamily="18" charset="0"/>
                        </a:rPr>
                        <a:t>Filter Pane</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p>
                      <a:pPr marL="24765">
                        <a:lnSpc>
                          <a:spcPct val="107000"/>
                        </a:lnSpc>
                        <a:spcAft>
                          <a:spcPts val="800"/>
                        </a:spcAft>
                      </a:pPr>
                      <a:r>
                        <a:rPr lang="en-BE" sz="1100">
                          <a:solidFill>
                            <a:srgbClr val="171717"/>
                          </a:solidFill>
                          <a:effectLst/>
                          <a:latin typeface="Segoe UI" panose="020B0502040204020203" pitchFamily="34" charset="0"/>
                          <a:ea typeface="Calibri" panose="020F0502020204030204" pitchFamily="34" charset="0"/>
                          <a:cs typeface="Times New Roman" panose="02020603050405020304" pitchFamily="18" charset="0"/>
                        </a:rPr>
                        <a:t> </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BE"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You can apply </a:t>
                      </a:r>
                      <a:r>
                        <a:rPr lang="en-BE" sz="1100" b="1" dirty="0">
                          <a:solidFill>
                            <a:srgbClr val="F38533"/>
                          </a:solidFill>
                          <a:effectLst/>
                          <a:latin typeface="Segoe UI" panose="020B0502040204020203" pitchFamily="34" charset="0"/>
                          <a:ea typeface="Calibri" panose="020F0502020204030204" pitchFamily="34" charset="0"/>
                          <a:cs typeface="Times New Roman" panose="02020603050405020304" pitchFamily="18" charset="0"/>
                        </a:rPr>
                        <a:t>filters</a:t>
                      </a:r>
                      <a:r>
                        <a:rPr lang="en-BE"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 in the </a:t>
                      </a:r>
                      <a:r>
                        <a:rPr lang="en-BE" sz="1100" kern="12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Filters</a:t>
                      </a:r>
                      <a:r>
                        <a:rPr lang="en-BE" sz="1100" dirty="0">
                          <a:solidFill>
                            <a:srgbClr val="F38533"/>
                          </a:solidFill>
                          <a:effectLst/>
                          <a:latin typeface="Segoe UI" panose="020B0502040204020203" pitchFamily="34" charset="0"/>
                          <a:ea typeface="Calibri" panose="020F0502020204030204" pitchFamily="34" charset="0"/>
                          <a:cs typeface="Times New Roman" panose="02020603050405020304" pitchFamily="18" charset="0"/>
                        </a:rPr>
                        <a:t> </a:t>
                      </a:r>
                      <a:r>
                        <a:rPr lang="en-BE"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pane. The Filters pane shows the fields in individual visuals, and any other filters the report designer adds.</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2409866"/>
                  </a:ext>
                </a:extLst>
              </a:tr>
              <a:tr h="0">
                <a:tc>
                  <a:txBody>
                    <a:bodyPr/>
                    <a:lstStyle/>
                    <a:p>
                      <a:pPr marL="24765">
                        <a:lnSpc>
                          <a:spcPct val="107000"/>
                        </a:lnSpc>
                        <a:spcAft>
                          <a:spcPts val="800"/>
                        </a:spcAft>
                      </a:pPr>
                      <a:r>
                        <a:rPr lang="en-US" sz="1100" dirty="0">
                          <a:solidFill>
                            <a:srgbClr val="073F56"/>
                          </a:solidFill>
                          <a:effectLst/>
                          <a:latin typeface="Calibri" panose="020F0502020204030204" pitchFamily="34" charset="0"/>
                          <a:ea typeface="Calibri" panose="020F0502020204030204" pitchFamily="34" charset="0"/>
                          <a:cs typeface="Times New Roman" panose="02020603050405020304" pitchFamily="18" charset="0"/>
                        </a:rPr>
                        <a:t>Visualization Properties</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10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This area is specific to each type of visualization and lets you set the specific attributes of each element on a dashboard</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445652"/>
                  </a:ext>
                </a:extLst>
              </a:tr>
              <a:tr h="0">
                <a:tc>
                  <a:txBody>
                    <a:bodyPr/>
                    <a:lstStyle/>
                    <a:p>
                      <a:pPr marL="24765">
                        <a:lnSpc>
                          <a:spcPct val="107000"/>
                        </a:lnSpc>
                        <a:spcAft>
                          <a:spcPts val="800"/>
                        </a:spcAft>
                      </a:pPr>
                      <a:r>
                        <a:rPr lang="en-US" sz="1100">
                          <a:solidFill>
                            <a:srgbClr val="073F56"/>
                          </a:solidFill>
                          <a:effectLst/>
                          <a:latin typeface="Calibri" panose="020F0502020204030204" pitchFamily="34" charset="0"/>
                          <a:ea typeface="Calibri" panose="020F0502020204030204" pitchFamily="34" charset="0"/>
                          <a:cs typeface="Times New Roman" panose="02020603050405020304" pitchFamily="18" charset="0"/>
                        </a:rPr>
                        <a:t>Fields List</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p>
                      <a:pPr marL="24765">
                        <a:lnSpc>
                          <a:spcPct val="107000"/>
                        </a:lnSpc>
                        <a:spcAft>
                          <a:spcPts val="800"/>
                        </a:spcAft>
                      </a:pPr>
                      <a:r>
                        <a:rPr lang="en-BE" sz="1100">
                          <a:solidFill>
                            <a:srgbClr val="171717"/>
                          </a:solidFill>
                          <a:effectLst/>
                          <a:latin typeface="Segoe UI" panose="020B0502040204020203" pitchFamily="34" charset="0"/>
                          <a:ea typeface="Calibri" panose="020F0502020204030204" pitchFamily="34" charset="0"/>
                          <a:cs typeface="Times New Roman" panose="02020603050405020304" pitchFamily="18" charset="0"/>
                        </a:rPr>
                        <a:t> </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BE"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The </a:t>
                      </a:r>
                      <a:r>
                        <a:rPr lang="en-BE" sz="1100" kern="12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field</a:t>
                      </a:r>
                      <a:r>
                        <a:rPr lang="en-BE"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 lists are being unified across Model view, Data view and Report view in Power BI Desktop. Unifying these views will create consistency for functionality and the user interface (UI) across views</a:t>
                      </a:r>
                      <a:r>
                        <a:rPr lang="en-US"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 and</a:t>
                      </a:r>
                      <a:r>
                        <a:rPr lang="en-BE"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 addresses customer feedback.</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0786102"/>
                  </a:ext>
                </a:extLst>
              </a:tr>
              <a:tr h="0">
                <a:tc>
                  <a:txBody>
                    <a:bodyPr/>
                    <a:lstStyle/>
                    <a:p>
                      <a:pPr marL="24765">
                        <a:lnSpc>
                          <a:spcPct val="107000"/>
                        </a:lnSpc>
                        <a:spcAft>
                          <a:spcPts val="800"/>
                        </a:spcAft>
                      </a:pPr>
                      <a:r>
                        <a:rPr lang="en-US" sz="1100">
                          <a:solidFill>
                            <a:srgbClr val="073F56"/>
                          </a:solidFill>
                          <a:effectLst/>
                          <a:latin typeface="Calibri" panose="020F0502020204030204" pitchFamily="34" charset="0"/>
                          <a:ea typeface="Calibri" panose="020F0502020204030204" pitchFamily="34" charset="0"/>
                          <a:cs typeface="Times New Roman" panose="02020603050405020304" pitchFamily="18" charset="0"/>
                        </a:rPr>
                        <a:t>Page selector</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p>
                      <a:pPr marL="24765">
                        <a:lnSpc>
                          <a:spcPct val="107000"/>
                        </a:lnSpc>
                        <a:spcAft>
                          <a:spcPts val="800"/>
                        </a:spcAft>
                      </a:pPr>
                      <a:r>
                        <a:rPr lang="en-BE" sz="1100">
                          <a:solidFill>
                            <a:srgbClr val="171717"/>
                          </a:solidFill>
                          <a:effectLst/>
                          <a:latin typeface="Segoe UI" panose="020B0502040204020203" pitchFamily="34" charset="0"/>
                          <a:ea typeface="Calibri" panose="020F0502020204030204" pitchFamily="34" charset="0"/>
                          <a:cs typeface="Times New Roman" panose="02020603050405020304" pitchFamily="18" charset="0"/>
                        </a:rPr>
                        <a:t> </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US" sz="1100" dirty="0">
                          <a:solidFill>
                            <a:srgbClr val="073F56"/>
                          </a:solidFill>
                          <a:effectLst/>
                          <a:latin typeface="Segoe UI" panose="020B0502040204020203" pitchFamily="34" charset="0"/>
                          <a:ea typeface="Calibri" panose="020F0502020204030204" pitchFamily="34" charset="0"/>
                          <a:cs typeface="Times New Roman" panose="02020603050405020304" pitchFamily="18" charset="0"/>
                        </a:rPr>
                        <a:t>Allow you to switch from page to page, hide pages, delete pages in reports</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5162331"/>
                  </a:ext>
                </a:extLst>
              </a:tr>
            </a:tbl>
          </a:graphicData>
        </a:graphic>
      </p:graphicFrame>
    </p:spTree>
    <p:extLst>
      <p:ext uri="{BB962C8B-B14F-4D97-AF65-F5344CB8AC3E}">
        <p14:creationId xmlns:p14="http://schemas.microsoft.com/office/powerpoint/2010/main" val="247913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0C0C-1C0B-4F70-8309-ECBC34A764D0}"/>
              </a:ext>
            </a:extLst>
          </p:cNvPr>
          <p:cNvSpPr>
            <a:spLocks noGrp="1"/>
          </p:cNvSpPr>
          <p:nvPr>
            <p:ph type="title"/>
          </p:nvPr>
        </p:nvSpPr>
        <p:spPr/>
        <p:txBody>
          <a:bodyPr>
            <a:normAutofit/>
          </a:bodyPr>
          <a:lstStyle/>
          <a:p>
            <a:r>
              <a:rPr lang="en-US" sz="3600" dirty="0">
                <a:latin typeface="Blambot Pro BB" panose="02000505000000020004" pitchFamily="2" charset="0"/>
              </a:rPr>
              <a:t>Intro – visuals</a:t>
            </a:r>
            <a:endParaRPr lang="en-BE" sz="3600" dirty="0"/>
          </a:p>
        </p:txBody>
      </p:sp>
      <p:pic>
        <p:nvPicPr>
          <p:cNvPr id="9" name="Content Placeholder 8" descr="A picture containing text, electronics&#10;&#10;Description automatically generated">
            <a:extLst>
              <a:ext uri="{FF2B5EF4-FFF2-40B4-BE49-F238E27FC236}">
                <a16:creationId xmlns:a16="http://schemas.microsoft.com/office/drawing/2014/main" id="{83A736F4-BC6F-4813-AAC3-B768367FD4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064" y="1862385"/>
            <a:ext cx="1845674" cy="2233685"/>
          </a:xfrm>
        </p:spPr>
      </p:pic>
      <p:graphicFrame>
        <p:nvGraphicFramePr>
          <p:cNvPr id="10" name="Table 9">
            <a:extLst>
              <a:ext uri="{FF2B5EF4-FFF2-40B4-BE49-F238E27FC236}">
                <a16:creationId xmlns:a16="http://schemas.microsoft.com/office/drawing/2014/main" id="{99226447-9A4B-4948-8207-459221E96D6C}"/>
              </a:ext>
            </a:extLst>
          </p:cNvPr>
          <p:cNvGraphicFramePr>
            <a:graphicFrameLocks noGrp="1"/>
          </p:cNvGraphicFramePr>
          <p:nvPr>
            <p:extLst>
              <p:ext uri="{D42A27DB-BD31-4B8C-83A1-F6EECF244321}">
                <p14:modId xmlns:p14="http://schemas.microsoft.com/office/powerpoint/2010/main" val="2428418212"/>
              </p:ext>
            </p:extLst>
          </p:nvPr>
        </p:nvGraphicFramePr>
        <p:xfrm>
          <a:off x="2922175" y="2256727"/>
          <a:ext cx="8328753" cy="1351534"/>
        </p:xfrm>
        <a:graphic>
          <a:graphicData uri="http://schemas.openxmlformats.org/drawingml/2006/table">
            <a:tbl>
              <a:tblPr firstRow="1" firstCol="1" bandRow="1"/>
              <a:tblGrid>
                <a:gridCol w="2009270">
                  <a:extLst>
                    <a:ext uri="{9D8B030D-6E8A-4147-A177-3AD203B41FA5}">
                      <a16:colId xmlns:a16="http://schemas.microsoft.com/office/drawing/2014/main" val="1644729574"/>
                    </a:ext>
                  </a:extLst>
                </a:gridCol>
                <a:gridCol w="6319483">
                  <a:extLst>
                    <a:ext uri="{9D8B030D-6E8A-4147-A177-3AD203B41FA5}">
                      <a16:colId xmlns:a16="http://schemas.microsoft.com/office/drawing/2014/main" val="3919483671"/>
                    </a:ext>
                  </a:extLst>
                </a:gridCol>
              </a:tblGrid>
              <a:tr h="331355">
                <a:tc>
                  <a:txBody>
                    <a:bodyPr/>
                    <a:lstStyle/>
                    <a:p>
                      <a:pPr>
                        <a:lnSpc>
                          <a:spcPct val="107000"/>
                        </a:lnSpc>
                        <a:spcAft>
                          <a:spcPts val="800"/>
                        </a:spcAft>
                      </a:pPr>
                      <a:r>
                        <a:rPr lang="en-US" sz="1200" dirty="0">
                          <a:solidFill>
                            <a:srgbClr val="073F56"/>
                          </a:solidFill>
                          <a:effectLst/>
                          <a:latin typeface="Adrianna-Regular" panose="02000505040000020004" pitchFamily="50" charset="0"/>
                          <a:ea typeface="Calibri" panose="020F0502020204030204" pitchFamily="34" charset="0"/>
                          <a:cs typeface="Times New Roman" panose="02020603050405020304" pitchFamily="18" charset="0"/>
                        </a:rPr>
                        <a:t>Visualizations/visuals</a:t>
                      </a:r>
                      <a:endParaRPr lang="en-BE" sz="1200" dirty="0">
                        <a:effectLst/>
                        <a:latin typeface="Adrianna-Regular" panose="02000505040000020004" pitchFamily="50"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24130">
                        <a:lnSpc>
                          <a:spcPct val="107000"/>
                        </a:lnSpc>
                        <a:spcAft>
                          <a:spcPts val="800"/>
                        </a:spcAft>
                      </a:pPr>
                      <a:r>
                        <a:rPr lang="en-US" sz="1200" dirty="0">
                          <a:solidFill>
                            <a:srgbClr val="073F56"/>
                          </a:solidFill>
                          <a:effectLst/>
                          <a:latin typeface="Adrianna-Regular" panose="02000505040000020004" pitchFamily="50" charset="0"/>
                          <a:ea typeface="Calibri" panose="020F0502020204030204" pitchFamily="34" charset="0"/>
                          <a:cs typeface="Times New Roman" panose="02020603050405020304" pitchFamily="18" charset="0"/>
                        </a:rPr>
                        <a:t>Data visualization helps you turn granular data into easily understood, visually compelling – and useful – business information.</a:t>
                      </a:r>
                      <a:endParaRPr lang="en-BE" sz="1200" dirty="0">
                        <a:effectLst/>
                        <a:latin typeface="Adrianna-Regular" panose="02000505040000020004"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7162345"/>
                  </a:ext>
                </a:extLst>
              </a:tr>
              <a:tr h="420459">
                <a:tc>
                  <a:txBody>
                    <a:bodyPr/>
                    <a:lstStyle/>
                    <a:p>
                      <a:pPr>
                        <a:lnSpc>
                          <a:spcPct val="107000"/>
                        </a:lnSpc>
                        <a:spcAft>
                          <a:spcPts val="800"/>
                        </a:spcAft>
                      </a:pPr>
                      <a:r>
                        <a:rPr lang="en-US" sz="1200">
                          <a:solidFill>
                            <a:srgbClr val="073F56"/>
                          </a:solidFill>
                          <a:effectLst/>
                          <a:latin typeface="Adrianna-Regular" panose="02000505040000020004" pitchFamily="50" charset="0"/>
                          <a:ea typeface="Calibri" panose="020F0502020204030204" pitchFamily="34" charset="0"/>
                          <a:cs typeface="Times New Roman" panose="02020603050405020304" pitchFamily="18" charset="0"/>
                        </a:rPr>
                        <a:t>Dashboard</a:t>
                      </a:r>
                      <a:endParaRPr lang="en-BE" sz="1200">
                        <a:effectLst/>
                        <a:latin typeface="Adrianna-Regular" panose="02000505040000020004" pitchFamily="50" charset="0"/>
                        <a:ea typeface="Calibri" panose="020F0502020204030204" pitchFamily="34" charset="0"/>
                        <a:cs typeface="Times New Roman" panose="02020603050405020304" pitchFamily="18" charset="0"/>
                      </a:endParaRPr>
                    </a:p>
                    <a:p>
                      <a:pPr marL="24765">
                        <a:lnSpc>
                          <a:spcPct val="107000"/>
                        </a:lnSpc>
                        <a:spcAft>
                          <a:spcPts val="800"/>
                        </a:spcAft>
                      </a:pPr>
                      <a:r>
                        <a:rPr lang="en-BE" sz="1200">
                          <a:solidFill>
                            <a:srgbClr val="171717"/>
                          </a:solidFill>
                          <a:effectLst/>
                          <a:latin typeface="Adrianna-Regular" panose="02000505040000020004" pitchFamily="50" charset="0"/>
                          <a:ea typeface="Calibri" panose="020F0502020204030204" pitchFamily="34" charset="0"/>
                          <a:cs typeface="Times New Roman" panose="02020603050405020304" pitchFamily="18" charset="0"/>
                        </a:rPr>
                        <a:t> </a:t>
                      </a:r>
                      <a:endParaRPr lang="en-BE" sz="1200">
                        <a:effectLst/>
                        <a:latin typeface="Adrianna-Regular" panose="02000505040000020004" pitchFamily="50"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dirty="0">
                          <a:solidFill>
                            <a:srgbClr val="073F56"/>
                          </a:solidFill>
                          <a:effectLst/>
                          <a:latin typeface="Adrianna-Regular" panose="02000505040000020004" pitchFamily="50" charset="0"/>
                          <a:ea typeface="Calibri" panose="020F0502020204030204" pitchFamily="34" charset="0"/>
                          <a:cs typeface="Times New Roman" panose="02020603050405020304" pitchFamily="18" charset="0"/>
                        </a:rPr>
                        <a:t>A Power BI desktop dashboard can be seen as a page in Excel.  It can contain a collection of visuals.  </a:t>
                      </a:r>
                      <a:endParaRPr lang="en-BE" sz="1200" dirty="0">
                        <a:effectLst/>
                        <a:latin typeface="Adrianna-Regular" panose="02000505040000020004"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997354"/>
                  </a:ext>
                </a:extLst>
              </a:tr>
              <a:tr h="420459">
                <a:tc>
                  <a:txBody>
                    <a:bodyPr/>
                    <a:lstStyle/>
                    <a:p>
                      <a:pPr>
                        <a:lnSpc>
                          <a:spcPct val="107000"/>
                        </a:lnSpc>
                        <a:spcAft>
                          <a:spcPts val="800"/>
                        </a:spcAft>
                      </a:pPr>
                      <a:r>
                        <a:rPr lang="en-US" sz="1200">
                          <a:solidFill>
                            <a:srgbClr val="073F56"/>
                          </a:solidFill>
                          <a:effectLst/>
                          <a:latin typeface="Adrianna-Regular" panose="02000505040000020004" pitchFamily="50" charset="0"/>
                          <a:ea typeface="Calibri" panose="020F0502020204030204" pitchFamily="34" charset="0"/>
                          <a:cs typeface="Times New Roman" panose="02020603050405020304" pitchFamily="18" charset="0"/>
                        </a:rPr>
                        <a:t>Report</a:t>
                      </a:r>
                      <a:endParaRPr lang="en-BE" sz="1200">
                        <a:effectLst/>
                        <a:latin typeface="Adrianna-Regular" panose="02000505040000020004" pitchFamily="50" charset="0"/>
                        <a:ea typeface="Calibri" panose="020F0502020204030204" pitchFamily="34" charset="0"/>
                        <a:cs typeface="Times New Roman" panose="02020603050405020304" pitchFamily="18" charset="0"/>
                      </a:endParaRPr>
                    </a:p>
                    <a:p>
                      <a:pPr marL="24765">
                        <a:lnSpc>
                          <a:spcPct val="107000"/>
                        </a:lnSpc>
                        <a:spcAft>
                          <a:spcPts val="800"/>
                        </a:spcAft>
                      </a:pPr>
                      <a:r>
                        <a:rPr lang="en-BE" sz="1200">
                          <a:solidFill>
                            <a:srgbClr val="171717"/>
                          </a:solidFill>
                          <a:effectLst/>
                          <a:latin typeface="Adrianna-Regular" panose="02000505040000020004" pitchFamily="50" charset="0"/>
                          <a:ea typeface="Calibri" panose="020F0502020204030204" pitchFamily="34" charset="0"/>
                          <a:cs typeface="Times New Roman" panose="02020603050405020304" pitchFamily="18" charset="0"/>
                        </a:rPr>
                        <a:t> </a:t>
                      </a:r>
                      <a:endParaRPr lang="en-BE" sz="1200">
                        <a:effectLst/>
                        <a:latin typeface="Adrianna-Regular" panose="02000505040000020004" pitchFamily="50"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US" sz="1200" dirty="0">
                          <a:solidFill>
                            <a:srgbClr val="073F56"/>
                          </a:solidFill>
                          <a:effectLst/>
                          <a:latin typeface="Adrianna-Regular" panose="02000505040000020004" pitchFamily="50" charset="0"/>
                          <a:ea typeface="Calibri" panose="020F0502020204030204" pitchFamily="34" charset="0"/>
                          <a:cs typeface="Times New Roman" panose="02020603050405020304" pitchFamily="18" charset="0"/>
                        </a:rPr>
                        <a:t>Collection of Dashboards in a single file</a:t>
                      </a:r>
                      <a:endParaRPr lang="en-BE" sz="1200" dirty="0">
                        <a:effectLst/>
                        <a:latin typeface="Adrianna-Regular" panose="02000505040000020004"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29017454"/>
                  </a:ext>
                </a:extLst>
              </a:tr>
            </a:tbl>
          </a:graphicData>
        </a:graphic>
      </p:graphicFrame>
      <p:sp>
        <p:nvSpPr>
          <p:cNvPr id="11" name="TextBox 10">
            <a:extLst>
              <a:ext uri="{FF2B5EF4-FFF2-40B4-BE49-F238E27FC236}">
                <a16:creationId xmlns:a16="http://schemas.microsoft.com/office/drawing/2014/main" id="{43539F74-B0A9-4448-BB77-D718183E7DC1}"/>
              </a:ext>
            </a:extLst>
          </p:cNvPr>
          <p:cNvSpPr txBox="1"/>
          <p:nvPr/>
        </p:nvSpPr>
        <p:spPr>
          <a:xfrm>
            <a:off x="5009831" y="3875615"/>
            <a:ext cx="6407105" cy="2945806"/>
          </a:xfrm>
          <a:prstGeom prst="rect">
            <a:avLst/>
          </a:prstGeom>
          <a:noFill/>
        </p:spPr>
        <p:txBody>
          <a:bodyPr wrap="square" rtlCol="0">
            <a:spAutoFit/>
          </a:bodyPr>
          <a:lstStyle/>
          <a:p>
            <a:pPr>
              <a:lnSpc>
                <a:spcPct val="107000"/>
              </a:lnSpc>
              <a:spcAft>
                <a:spcPts val="800"/>
              </a:spcAft>
            </a:pPr>
            <a:r>
              <a:rPr lang="en-US" sz="1800" dirty="0">
                <a:solidFill>
                  <a:srgbClr val="F38533"/>
                </a:solidFill>
                <a:effectLst/>
                <a:latin typeface="Adrianna-Regular" panose="02000505040000020004" pitchFamily="50" charset="0"/>
                <a:ea typeface="Calibri" panose="020F0502020204030204" pitchFamily="34" charset="0"/>
                <a:cs typeface="Times New Roman" panose="02020603050405020304" pitchFamily="18" charset="0"/>
              </a:rPr>
              <a:t>Moving a visualization</a:t>
            </a:r>
            <a:endParaRPr lang="en-BE" sz="1800" dirty="0">
              <a:solidFill>
                <a:srgbClr val="F38533"/>
              </a:solidFill>
              <a:effectLst/>
              <a:latin typeface="Adrianna-Regular" panose="02000505040000020004" pitchFamily="50"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200" dirty="0">
                <a:solidFill>
                  <a:srgbClr val="073F56"/>
                </a:solidFill>
                <a:effectLst/>
                <a:latin typeface="Adrianna-Regular" panose="02000505040000020004" pitchFamily="50" charset="0"/>
                <a:ea typeface="Calibri" panose="020F0502020204030204" pitchFamily="34" charset="0"/>
                <a:cs typeface="Times New Roman" panose="02020603050405020304" pitchFamily="18" charset="0"/>
              </a:rPr>
              <a:t>Select the visual you want to move.  For example, the Total Events.  </a:t>
            </a:r>
            <a:r>
              <a:rPr lang="en-US" sz="1200" dirty="0">
                <a:solidFill>
                  <a:srgbClr val="073F56"/>
                </a:solidFill>
                <a:latin typeface="Adrianna-Regular" panose="02000505040000020004" pitchFamily="50" charset="0"/>
                <a:ea typeface="Calibri" panose="020F0502020204030204" pitchFamily="34" charset="0"/>
                <a:cs typeface="Times New Roman" panose="02020603050405020304" pitchFamily="18" charset="0"/>
              </a:rPr>
              <a:t>A frame around your visual will appear.</a:t>
            </a:r>
          </a:p>
          <a:p>
            <a:pPr marL="342900" lvl="0" indent="-342900">
              <a:lnSpc>
                <a:spcPct val="107000"/>
              </a:lnSpc>
              <a:buFont typeface="+mj-lt"/>
              <a:buAutoNum type="arabicPeriod"/>
            </a:pPr>
            <a:r>
              <a:rPr lang="en-US" sz="1200" dirty="0">
                <a:solidFill>
                  <a:srgbClr val="073F56"/>
                </a:solidFill>
                <a:effectLst/>
                <a:latin typeface="Adrianna-Regular" panose="02000505040000020004" pitchFamily="50" charset="0"/>
                <a:ea typeface="Calibri" panose="020F0502020204030204" pitchFamily="34" charset="0"/>
                <a:cs typeface="Times New Roman" panose="02020603050405020304" pitchFamily="18" charset="0"/>
              </a:rPr>
              <a:t>Select any place of the frame and drag it elsewhere on the dashboard canvas</a:t>
            </a:r>
          </a:p>
          <a:p>
            <a:pPr marL="342900" lvl="0" indent="-342900">
              <a:lnSpc>
                <a:spcPct val="107000"/>
              </a:lnSpc>
              <a:buFont typeface="+mj-lt"/>
              <a:buAutoNum type="arabicPeriod"/>
            </a:pPr>
            <a:endParaRPr lang="en-US" sz="1200" dirty="0">
              <a:solidFill>
                <a:srgbClr val="073F56"/>
              </a:solidFill>
              <a:latin typeface="Adrianna-Regular" panose="02000505040000020004" pitchFamily="50" charset="0"/>
              <a:ea typeface="Calibri" panose="020F0502020204030204" pitchFamily="34" charset="0"/>
              <a:cs typeface="Times New Roman" panose="02020603050405020304" pitchFamily="18" charset="0"/>
            </a:endParaRPr>
          </a:p>
          <a:p>
            <a:pPr>
              <a:lnSpc>
                <a:spcPct val="107000"/>
              </a:lnSpc>
            </a:pPr>
            <a:r>
              <a:rPr lang="en-US" dirty="0">
                <a:solidFill>
                  <a:srgbClr val="F38533"/>
                </a:solidFill>
                <a:effectLst/>
                <a:latin typeface="Adrianna-Regular" panose="02000505040000020004" pitchFamily="50" charset="0"/>
                <a:ea typeface="Calibri" panose="020F0502020204030204" pitchFamily="34" charset="0"/>
                <a:cs typeface="Times New Roman" panose="02020603050405020304" pitchFamily="18" charset="0"/>
              </a:rPr>
              <a:t>Resizing a visualization</a:t>
            </a:r>
            <a:endParaRPr lang="en-BE" dirty="0">
              <a:solidFill>
                <a:srgbClr val="F38533"/>
              </a:solidFill>
              <a:effectLst/>
              <a:latin typeface="Adrianna-Regular" panose="02000505040000020004" pitchFamily="50"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200" dirty="0">
                <a:solidFill>
                  <a:srgbClr val="073F56"/>
                </a:solidFill>
                <a:effectLst/>
                <a:latin typeface="Adrianna-Regular" panose="02000505040000020004" pitchFamily="50" charset="0"/>
                <a:ea typeface="Calibri" panose="020F0502020204030204" pitchFamily="34" charset="0"/>
                <a:cs typeface="Times New Roman" panose="02020603050405020304" pitchFamily="18" charset="0"/>
              </a:rPr>
              <a:t>Select the visual you want to resize. For example, the Total Events.  </a:t>
            </a:r>
            <a:r>
              <a:rPr lang="en-US" sz="1200" dirty="0">
                <a:solidFill>
                  <a:srgbClr val="073F56"/>
                </a:solidFill>
                <a:latin typeface="Adrianna-Regular" panose="02000505040000020004" pitchFamily="50" charset="0"/>
                <a:ea typeface="Calibri" panose="020F0502020204030204" pitchFamily="34" charset="0"/>
                <a:cs typeface="Times New Roman" panose="02020603050405020304" pitchFamily="18" charset="0"/>
              </a:rPr>
              <a:t>A frame around your visual will appear.  Corners and side handles will appear (here in yellow).</a:t>
            </a:r>
            <a:endParaRPr lang="en-BE" sz="1200" dirty="0">
              <a:solidFill>
                <a:srgbClr val="073F56"/>
              </a:solidFill>
              <a:effectLst/>
              <a:latin typeface="Adrianna-Regular" panose="02000505040000020004" pitchFamily="50"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US" sz="1200" dirty="0">
                <a:solidFill>
                  <a:srgbClr val="073F56"/>
                </a:solidFill>
                <a:effectLst/>
                <a:latin typeface="Adrianna-Regular" panose="02000505040000020004" pitchFamily="50" charset="0"/>
                <a:ea typeface="Calibri" panose="020F0502020204030204" pitchFamily="34" charset="0"/>
                <a:cs typeface="Times New Roman" panose="02020603050405020304" pitchFamily="18" charset="0"/>
              </a:rPr>
              <a:t>Click on any corner or side handle.  A double-headed arrow (     ) will appear </a:t>
            </a:r>
            <a:r>
              <a:rPr lang="en-US" sz="1200" dirty="0">
                <a:solidFill>
                  <a:srgbClr val="073F56"/>
                </a:solidFill>
                <a:latin typeface="Adrianna-Regular" panose="02000505040000020004" pitchFamily="50" charset="0"/>
                <a:ea typeface="Calibri" panose="020F0502020204030204" pitchFamily="34" charset="0"/>
                <a:cs typeface="Times New Roman" panose="02020603050405020304" pitchFamily="18" charset="0"/>
              </a:rPr>
              <a:t>allowing you to increase or decrease the current size of your visual.</a:t>
            </a:r>
            <a:endParaRPr lang="en-BE" sz="1200" dirty="0">
              <a:solidFill>
                <a:srgbClr val="073F56"/>
              </a:solidFill>
              <a:effectLst/>
              <a:latin typeface="Adrianna-Regular" panose="02000505040000020004" pitchFamily="50" charset="0"/>
              <a:ea typeface="Calibri" panose="020F0502020204030204" pitchFamily="34" charset="0"/>
              <a:cs typeface="Times New Roman" panose="02020603050405020304" pitchFamily="18" charset="0"/>
            </a:endParaRPr>
          </a:p>
          <a:p>
            <a:pPr lvl="0">
              <a:lnSpc>
                <a:spcPct val="107000"/>
              </a:lnSpc>
            </a:pPr>
            <a:endParaRPr lang="en-BE" sz="1200" dirty="0">
              <a:solidFill>
                <a:srgbClr val="073F56"/>
              </a:solidFill>
              <a:effectLst/>
              <a:latin typeface="Adrianna-Regular" panose="02000505040000020004" pitchFamily="50" charset="0"/>
              <a:ea typeface="Calibri" panose="020F0502020204030204" pitchFamily="34" charset="0"/>
              <a:cs typeface="Times New Roman" panose="02020603050405020304" pitchFamily="18" charset="0"/>
            </a:endParaRPr>
          </a:p>
          <a:p>
            <a:endParaRPr lang="en-BE" dirty="0">
              <a:solidFill>
                <a:srgbClr val="073F56"/>
              </a:solidFill>
              <a:latin typeface="Adrianna-Regular" panose="02000505040000020004" pitchFamily="50" charset="0"/>
            </a:endParaRPr>
          </a:p>
        </p:txBody>
      </p:sp>
      <p:pic>
        <p:nvPicPr>
          <p:cNvPr id="15" name="Picture 14">
            <a:extLst>
              <a:ext uri="{FF2B5EF4-FFF2-40B4-BE49-F238E27FC236}">
                <a16:creationId xmlns:a16="http://schemas.microsoft.com/office/drawing/2014/main" id="{C1FE92AD-2F96-428E-8A26-E2B7AD94B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1086" y="5665356"/>
            <a:ext cx="447619" cy="361905"/>
          </a:xfrm>
          <a:prstGeom prst="rect">
            <a:avLst/>
          </a:prstGeom>
        </p:spPr>
      </p:pic>
      <p:pic>
        <p:nvPicPr>
          <p:cNvPr id="12" name="Picture 11" descr="Graphical user interface&#10;&#10;Description automatically generated with low confidence">
            <a:extLst>
              <a:ext uri="{FF2B5EF4-FFF2-40B4-BE49-F238E27FC236}">
                <a16:creationId xmlns:a16="http://schemas.microsoft.com/office/drawing/2014/main" id="{FBFFC39B-138A-49D7-A99F-49AA03A941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267767"/>
            <a:ext cx="3301907" cy="2087412"/>
          </a:xfrm>
          <a:prstGeom prst="rect">
            <a:avLst/>
          </a:prstGeom>
        </p:spPr>
      </p:pic>
    </p:spTree>
    <p:extLst>
      <p:ext uri="{BB962C8B-B14F-4D97-AF65-F5344CB8AC3E}">
        <p14:creationId xmlns:p14="http://schemas.microsoft.com/office/powerpoint/2010/main" val="3592105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3D8D18D-48C1-48D7-93E2-DA7F40915B47}"/>
              </a:ext>
            </a:extLst>
          </p:cNvPr>
          <p:cNvSpPr>
            <a:spLocks noGrp="1"/>
          </p:cNvSpPr>
          <p:nvPr>
            <p:ph type="title"/>
          </p:nvPr>
        </p:nvSpPr>
        <p:spPr/>
        <p:txBody>
          <a:bodyPr>
            <a:normAutofit/>
          </a:bodyPr>
          <a:lstStyle/>
          <a:p>
            <a:r>
              <a:rPr lang="en-US" sz="3600" dirty="0">
                <a:latin typeface="Blambot Pro BB" panose="02000505000000020004" pitchFamily="2" charset="0"/>
              </a:rPr>
              <a:t>Intro – Pages</a:t>
            </a:r>
            <a:endParaRPr lang="en-BE" sz="3600" dirty="0"/>
          </a:p>
        </p:txBody>
      </p:sp>
      <p:sp>
        <p:nvSpPr>
          <p:cNvPr id="2" name="Content Placeholder 1">
            <a:extLst>
              <a:ext uri="{FF2B5EF4-FFF2-40B4-BE49-F238E27FC236}">
                <a16:creationId xmlns:a16="http://schemas.microsoft.com/office/drawing/2014/main" id="{F4261A2E-C5BA-45EE-A72F-1FAEFDE03694}"/>
              </a:ext>
            </a:extLst>
          </p:cNvPr>
          <p:cNvSpPr>
            <a:spLocks noGrp="1"/>
          </p:cNvSpPr>
          <p:nvPr>
            <p:ph idx="1"/>
          </p:nvPr>
        </p:nvSpPr>
        <p:spPr/>
        <p:txBody>
          <a:bodyPr>
            <a:normAutofit/>
          </a:bodyPr>
          <a:lstStyle/>
          <a:p>
            <a:pPr marL="0" indent="0">
              <a:buNone/>
            </a:pPr>
            <a:r>
              <a:rPr lang="en-US" dirty="0"/>
              <a:t>Let’s interact with pages:</a:t>
            </a:r>
          </a:p>
          <a:p>
            <a:pPr marL="0" indent="0">
              <a:buNone/>
            </a:pPr>
            <a:endParaRPr lang="en-US" dirty="0"/>
          </a:p>
          <a:p>
            <a:pPr marL="457200" indent="-457200">
              <a:buClr>
                <a:srgbClr val="F38533"/>
              </a:buClr>
              <a:buFont typeface="Wingdings" panose="05000000000000000000" pitchFamily="2" charset="2"/>
              <a:buChar char="§"/>
            </a:pPr>
            <a:r>
              <a:rPr lang="en-US" dirty="0"/>
              <a:t>Adding pages</a:t>
            </a:r>
          </a:p>
          <a:p>
            <a:pPr marL="457200" indent="-457200">
              <a:buClr>
                <a:srgbClr val="F38533"/>
              </a:buClr>
              <a:buFont typeface="Wingdings" panose="05000000000000000000" pitchFamily="2" charset="2"/>
              <a:buChar char="§"/>
            </a:pPr>
            <a:r>
              <a:rPr lang="en-US" dirty="0"/>
              <a:t>Renaming pages</a:t>
            </a:r>
          </a:p>
          <a:p>
            <a:pPr marL="457200" indent="-457200">
              <a:buClr>
                <a:srgbClr val="F38533"/>
              </a:buClr>
              <a:buFont typeface="Wingdings" panose="05000000000000000000" pitchFamily="2" charset="2"/>
              <a:buChar char="§"/>
            </a:pPr>
            <a:r>
              <a:rPr lang="en-US" dirty="0"/>
              <a:t>Deleting pages</a:t>
            </a:r>
          </a:p>
          <a:p>
            <a:pPr marL="457200" indent="-457200">
              <a:buClr>
                <a:srgbClr val="F38533"/>
              </a:buClr>
              <a:buFont typeface="Wingdings" panose="05000000000000000000" pitchFamily="2" charset="2"/>
              <a:buChar char="§"/>
            </a:pPr>
            <a:r>
              <a:rPr lang="en-US" dirty="0"/>
              <a:t>Moving pages</a:t>
            </a:r>
          </a:p>
          <a:p>
            <a:pPr marL="457200" indent="-457200">
              <a:buClr>
                <a:srgbClr val="F38533"/>
              </a:buClr>
              <a:buFont typeface="Wingdings" panose="05000000000000000000" pitchFamily="2" charset="2"/>
              <a:buChar char="§"/>
            </a:pPr>
            <a:r>
              <a:rPr lang="en-US" dirty="0"/>
              <a:t>Duplicating pages</a:t>
            </a:r>
          </a:p>
          <a:p>
            <a:pPr marL="457200" indent="-457200">
              <a:buClr>
                <a:srgbClr val="F38533"/>
              </a:buClr>
              <a:buFont typeface="Wingdings" panose="05000000000000000000" pitchFamily="2" charset="2"/>
              <a:buChar char="§"/>
            </a:pPr>
            <a:r>
              <a:rPr lang="en-US" dirty="0"/>
              <a:t>Scrolling through pages</a:t>
            </a:r>
            <a:endParaRPr lang="en-BE" dirty="0"/>
          </a:p>
        </p:txBody>
      </p:sp>
    </p:spTree>
    <p:extLst>
      <p:ext uri="{BB962C8B-B14F-4D97-AF65-F5344CB8AC3E}">
        <p14:creationId xmlns:p14="http://schemas.microsoft.com/office/powerpoint/2010/main" val="1655195468"/>
      </p:ext>
    </p:extLst>
  </p:cSld>
  <p:clrMapOvr>
    <a:masterClrMapping/>
  </p:clrMapOvr>
</p:sld>
</file>

<file path=ppt/theme/theme1.xml><?xml version="1.0" encoding="utf-8"?>
<a:theme xmlns:a="http://schemas.openxmlformats.org/drawingml/2006/main" name="Master template simplyflo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487770D-2F3D-458A-A3D1-CB073C747135}" vid="{D55ED91B-2FB5-4466-9894-A4F7D08026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Simplyflow Master</Template>
  <TotalTime>0</TotalTime>
  <Words>2241</Words>
  <Application>Microsoft Office PowerPoint</Application>
  <PresentationFormat>Widescreen</PresentationFormat>
  <Paragraphs>397</Paragraphs>
  <Slides>52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Adrianna</vt:lpstr>
      <vt:lpstr>Adrianna Light</vt:lpstr>
      <vt:lpstr>Adrianna-Regular</vt:lpstr>
      <vt:lpstr>Arial</vt:lpstr>
      <vt:lpstr>Blambot Pro BB</vt:lpstr>
      <vt:lpstr>Calibri</vt:lpstr>
      <vt:lpstr>Segoe UI</vt:lpstr>
      <vt:lpstr>Times New Roman</vt:lpstr>
      <vt:lpstr>Wingdings</vt:lpstr>
      <vt:lpstr>Master template simplyflow</vt:lpstr>
      <vt:lpstr>Power BI - Basic</vt:lpstr>
      <vt:lpstr>Preparation</vt:lpstr>
      <vt:lpstr>Agenda</vt:lpstr>
      <vt:lpstr>introduction</vt:lpstr>
      <vt:lpstr>Introduction</vt:lpstr>
      <vt:lpstr>Quick report example</vt:lpstr>
      <vt:lpstr>Intro – quick overview</vt:lpstr>
      <vt:lpstr>Intro – visuals</vt:lpstr>
      <vt:lpstr>Intro – Pages</vt:lpstr>
      <vt:lpstr>Intro - reports</vt:lpstr>
      <vt:lpstr>Intro - reports</vt:lpstr>
      <vt:lpstr>Intro – Adding smart narrative visuals</vt:lpstr>
      <vt:lpstr>Intro – Exporting data</vt:lpstr>
      <vt:lpstr>Intro - hierarchies</vt:lpstr>
      <vt:lpstr>Intro - hierarchies</vt:lpstr>
      <vt:lpstr>Filters and slicers</vt:lpstr>
      <vt:lpstr>Filters</vt:lpstr>
      <vt:lpstr>Filters – intro</vt:lpstr>
      <vt:lpstr>Filters – Add, apply, clear</vt:lpstr>
      <vt:lpstr>Filter types (non exhaustive list)</vt:lpstr>
      <vt:lpstr>Filter different types of data</vt:lpstr>
      <vt:lpstr>Filter different types of data</vt:lpstr>
      <vt:lpstr>Filter different types of data</vt:lpstr>
      <vt:lpstr>Filter different types of data</vt:lpstr>
      <vt:lpstr>Filter – remove/clear filters</vt:lpstr>
      <vt:lpstr>Filter - Tips</vt:lpstr>
      <vt:lpstr>Slicers</vt:lpstr>
      <vt:lpstr>Slicers – lay-out updates</vt:lpstr>
      <vt:lpstr>Publishing reports</vt:lpstr>
      <vt:lpstr>Publishing reports</vt:lpstr>
      <vt:lpstr>Publish reports</vt:lpstr>
      <vt:lpstr>PowerBI.com</vt:lpstr>
      <vt:lpstr>PowerBI.com - workspaces</vt:lpstr>
      <vt:lpstr>PowerBI.com - tiles</vt:lpstr>
      <vt:lpstr>Interacting with reports</vt:lpstr>
      <vt:lpstr>bookmarks</vt:lpstr>
      <vt:lpstr>Bookmarks</vt:lpstr>
      <vt:lpstr>Bookmarks</vt:lpstr>
      <vt:lpstr>Bookmarks</vt:lpstr>
      <vt:lpstr>Bookmarks buttons</vt:lpstr>
      <vt:lpstr>Bookmarks groups</vt:lpstr>
      <vt:lpstr>Power BI pro</vt:lpstr>
      <vt:lpstr>Power BI pro</vt:lpstr>
      <vt:lpstr>Power BI pro</vt:lpstr>
      <vt:lpstr>Power BI pro</vt:lpstr>
      <vt:lpstr>Data gateways</vt:lpstr>
      <vt:lpstr>Data Gateways (concept)</vt:lpstr>
      <vt:lpstr>Survey</vt:lpstr>
      <vt:lpstr>Q &amp; A time</vt:lpstr>
      <vt:lpstr>Appendix</vt:lpstr>
      <vt:lpstr>Useful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EUIPO - Power BI</dc:title>
  <dc:creator>Sébastien Mahieu</dc:creator>
  <cp:lastModifiedBy>Sébastien Mahieu</cp:lastModifiedBy>
  <cp:revision>64</cp:revision>
  <dcterms:created xsi:type="dcterms:W3CDTF">2021-10-12T10:52:13Z</dcterms:created>
  <dcterms:modified xsi:type="dcterms:W3CDTF">2024-12-18T08:04:15Z</dcterms:modified>
</cp:coreProperties>
</file>